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60" r:id="rId3"/>
    <p:sldId id="282" r:id="rId4"/>
    <p:sldId id="263" r:id="rId5"/>
    <p:sldId id="286" r:id="rId6"/>
    <p:sldId id="285" r:id="rId7"/>
    <p:sldId id="287" r:id="rId8"/>
    <p:sldId id="288" r:id="rId9"/>
    <p:sldId id="289" r:id="rId10"/>
    <p:sldId id="283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300" r:id="rId21"/>
    <p:sldId id="301" r:id="rId22"/>
    <p:sldId id="299" r:id="rId23"/>
    <p:sldId id="25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5C5C"/>
    <a:srgbClr val="457AC7"/>
    <a:srgbClr val="65E5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08" autoAdjust="0"/>
    <p:restoredTop sz="89376" autoAdjust="0"/>
  </p:normalViewPr>
  <p:slideViewPr>
    <p:cSldViewPr snapToGrid="0" snapToObjects="1">
      <p:cViewPr varScale="1">
        <p:scale>
          <a:sx n="159" d="100"/>
          <a:sy n="159" d="100"/>
        </p:scale>
        <p:origin x="1062" y="13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D78D4-8830-4043-9064-E6BE46C06313}" type="datetimeFigureOut">
              <a:rPr lang="en-US" smtClean="0"/>
              <a:t>2/1/2023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2FDDA2-D307-7D41-8A9B-9D02DEE48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89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2FDDA2-D307-7D41-8A9B-9D02DEE488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35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C5C32C3-0E38-EF40-8753-699E473F02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27BE0D8-E95C-3C4B-A373-FA77AFB95C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13549" y="2703443"/>
            <a:ext cx="4660900" cy="677395"/>
          </a:xfrm>
          <a:prstGeom prst="rect">
            <a:avLst/>
          </a:prstGeom>
        </p:spPr>
        <p:txBody>
          <a:bodyPr/>
          <a:lstStyle>
            <a:lvl1pPr algn="ctr">
              <a:defRPr sz="32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C1DA1688-B217-4843-B0D0-29E1D20281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13549" y="3546735"/>
            <a:ext cx="4660900" cy="512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356227-D7D4-F943-AFB2-F20F8B424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817" y="1983144"/>
            <a:ext cx="2853911" cy="289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93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2D5093F-A64D-6A42-8920-D62D4FA40C4E}"/>
              </a:ext>
            </a:extLst>
          </p:cNvPr>
          <p:cNvGrpSpPr/>
          <p:nvPr userDrawn="1"/>
        </p:nvGrpSpPr>
        <p:grpSpPr>
          <a:xfrm>
            <a:off x="-1" y="0"/>
            <a:ext cx="12192002" cy="6858000"/>
            <a:chOff x="-1" y="0"/>
            <a:chExt cx="12192002" cy="6858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A42E0DC-41C4-5D4E-9365-D4101A18F8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0272"/>
            <a:stretch/>
          </p:blipFill>
          <p:spPr>
            <a:xfrm>
              <a:off x="1" y="0"/>
              <a:ext cx="12192000" cy="685800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FC13913-2F32-2343-B64C-251CB51EA2C7}"/>
                </a:ext>
              </a:extLst>
            </p:cNvPr>
            <p:cNvCxnSpPr>
              <a:cxnSpLocks/>
            </p:cNvCxnSpPr>
            <p:nvPr/>
          </p:nvCxnSpPr>
          <p:spPr>
            <a:xfrm>
              <a:off x="1826811" y="1497477"/>
              <a:ext cx="8538377" cy="0"/>
            </a:xfrm>
            <a:prstGeom prst="line">
              <a:avLst/>
            </a:prstGeom>
            <a:ln w="28575">
              <a:solidFill>
                <a:srgbClr val="FFC6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EDDACB2-B58B-F64A-B55E-70FEB45037B1}"/>
                </a:ext>
              </a:extLst>
            </p:cNvPr>
            <p:cNvSpPr/>
            <p:nvPr/>
          </p:nvSpPr>
          <p:spPr>
            <a:xfrm>
              <a:off x="5589104" y="990581"/>
              <a:ext cx="1013791" cy="1013791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6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4A6396A-6CC8-EE41-8B23-9407CDA8FD3F}"/>
                </a:ext>
              </a:extLst>
            </p:cNvPr>
            <p:cNvCxnSpPr>
              <a:cxnSpLocks/>
            </p:cNvCxnSpPr>
            <p:nvPr/>
          </p:nvCxnSpPr>
          <p:spPr>
            <a:xfrm>
              <a:off x="1826811" y="5360525"/>
              <a:ext cx="8538377" cy="0"/>
            </a:xfrm>
            <a:prstGeom prst="line">
              <a:avLst/>
            </a:prstGeom>
            <a:ln w="28575">
              <a:solidFill>
                <a:srgbClr val="FFC6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24DCAAE-06D4-1C42-A8CE-0E38F73143D0}"/>
                </a:ext>
              </a:extLst>
            </p:cNvPr>
            <p:cNvSpPr/>
            <p:nvPr/>
          </p:nvSpPr>
          <p:spPr>
            <a:xfrm>
              <a:off x="5589104" y="4853629"/>
              <a:ext cx="1013791" cy="1013791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6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2F89AB1-B31C-E448-B85A-7845F94BB1BB}"/>
                </a:ext>
              </a:extLst>
            </p:cNvPr>
            <p:cNvSpPr/>
            <p:nvPr/>
          </p:nvSpPr>
          <p:spPr>
            <a:xfrm>
              <a:off x="-1" y="2494755"/>
              <a:ext cx="12192001" cy="1866622"/>
            </a:xfrm>
            <a:prstGeom prst="rect">
              <a:avLst/>
            </a:prstGeom>
            <a:solidFill>
              <a:srgbClr val="FFC6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5F5AD75-B71E-D94B-A05C-66D485089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0916" y="1320514"/>
              <a:ext cx="650162" cy="43344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7CDAB06-B996-2747-B5EA-CA07085E5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5770916" y="5143800"/>
              <a:ext cx="650162" cy="433441"/>
            </a:xfrm>
            <a:prstGeom prst="rect">
              <a:avLst/>
            </a:prstGeom>
          </p:spPr>
        </p:pic>
      </p:grp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4E663CB2-1E13-F842-839B-5A8CD0A85A6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8571" y="2937860"/>
            <a:ext cx="10414849" cy="9804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We don’t yet know what our best self can be…together, we all need to find it.</a:t>
            </a:r>
          </a:p>
        </p:txBody>
      </p:sp>
    </p:spTree>
    <p:extLst>
      <p:ext uri="{BB962C8B-B14F-4D97-AF65-F5344CB8AC3E}">
        <p14:creationId xmlns:p14="http://schemas.microsoft.com/office/powerpoint/2010/main" val="456981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533246C5-2D29-F946-B2F7-3B9C84905703}"/>
              </a:ext>
            </a:extLst>
          </p:cNvPr>
          <p:cNvGrpSpPr/>
          <p:nvPr userDrawn="1"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4CE2E98-8D1A-CD4B-B1A9-88632EBA6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FBB83C3-3C45-0841-A413-09852839C40C}"/>
                </a:ext>
              </a:extLst>
            </p:cNvPr>
            <p:cNvCxnSpPr>
              <a:cxnSpLocks/>
            </p:cNvCxnSpPr>
            <p:nvPr/>
          </p:nvCxnSpPr>
          <p:spPr>
            <a:xfrm>
              <a:off x="1826811" y="1497477"/>
              <a:ext cx="85383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7FDDB52-74F4-BD45-9465-8A1053479EC4}"/>
                </a:ext>
              </a:extLst>
            </p:cNvPr>
            <p:cNvSpPr/>
            <p:nvPr/>
          </p:nvSpPr>
          <p:spPr>
            <a:xfrm>
              <a:off x="5589104" y="990581"/>
              <a:ext cx="1013791" cy="10137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DFCEBF5-ADAA-7B46-9038-529B9CAD1C0A}"/>
                </a:ext>
              </a:extLst>
            </p:cNvPr>
            <p:cNvCxnSpPr>
              <a:cxnSpLocks/>
            </p:cNvCxnSpPr>
            <p:nvPr/>
          </p:nvCxnSpPr>
          <p:spPr>
            <a:xfrm>
              <a:off x="1826811" y="5360525"/>
              <a:ext cx="8538377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C772748-8129-DF4A-8381-C7C56673891E}"/>
                </a:ext>
              </a:extLst>
            </p:cNvPr>
            <p:cNvSpPr/>
            <p:nvPr/>
          </p:nvSpPr>
          <p:spPr>
            <a:xfrm>
              <a:off x="5589104" y="4853629"/>
              <a:ext cx="1013791" cy="10137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A87E82D3-A127-8949-B1E6-B259F329C874}"/>
                </a:ext>
              </a:extLst>
            </p:cNvPr>
            <p:cNvSpPr/>
            <p:nvPr/>
          </p:nvSpPr>
          <p:spPr>
            <a:xfrm>
              <a:off x="-1" y="2494755"/>
              <a:ext cx="12192001" cy="186662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EB4B2D7-120C-C34A-B84F-EA07D8F4A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0855" y="1305854"/>
              <a:ext cx="690281" cy="46018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F279F7D-5F09-5A4A-BBE3-A178B7A30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5750855" y="5128560"/>
              <a:ext cx="690281" cy="460187"/>
            </a:xfrm>
            <a:prstGeom prst="rect">
              <a:avLst/>
            </a:prstGeom>
          </p:spPr>
        </p:pic>
      </p:grp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D4F3A9B5-49EA-D54B-89B9-093CE6BD84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8571" y="2937860"/>
            <a:ext cx="10414849" cy="98041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2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We don’t yet know what our best self can be…together, we all need to find it.</a:t>
            </a:r>
          </a:p>
        </p:txBody>
      </p:sp>
    </p:spTree>
    <p:extLst>
      <p:ext uri="{BB962C8B-B14F-4D97-AF65-F5344CB8AC3E}">
        <p14:creationId xmlns:p14="http://schemas.microsoft.com/office/powerpoint/2010/main" val="2181872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25A00D-820B-394B-BB34-47EBF2ABE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71227B-224F-8845-985A-7D474CAE570C}"/>
              </a:ext>
            </a:extLst>
          </p:cNvPr>
          <p:cNvSpPr/>
          <p:nvPr/>
        </p:nvSpPr>
        <p:spPr>
          <a:xfrm>
            <a:off x="-1" y="2958419"/>
            <a:ext cx="12192001" cy="94116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33FC234-CE84-CE4A-AEC5-3D8F75B4E49C}"/>
              </a:ext>
            </a:extLst>
          </p:cNvPr>
          <p:cNvSpPr txBox="1"/>
          <p:nvPr/>
        </p:nvSpPr>
        <p:spPr>
          <a:xfrm>
            <a:off x="1822703" y="3210350"/>
            <a:ext cx="8546592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34758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7E3552-DEBB-C944-A554-82AFCB8419BA}"/>
              </a:ext>
            </a:extLst>
          </p:cNvPr>
          <p:cNvSpPr/>
          <p:nvPr/>
        </p:nvSpPr>
        <p:spPr>
          <a:xfrm>
            <a:off x="0" y="4872178"/>
            <a:ext cx="12192000" cy="1218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9982E9-2715-D941-B379-71A97DB17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 r="1168" b="21932"/>
          <a:stretch/>
        </p:blipFill>
        <p:spPr>
          <a:xfrm>
            <a:off x="-1" y="4933072"/>
            <a:ext cx="12192001" cy="19249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8D1FCC-C828-5245-A412-370879858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2335" y="963303"/>
            <a:ext cx="2887330" cy="2925572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4754ED87-0658-414E-9715-03B96424125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65550" y="5448601"/>
            <a:ext cx="4660900" cy="44609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Title2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EA2028A-6C2D-9540-910F-711B608C5F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65550" y="5961363"/>
            <a:ext cx="4660900" cy="35022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 b="1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1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Date2</a:t>
            </a:r>
          </a:p>
        </p:txBody>
      </p:sp>
    </p:spTree>
    <p:extLst>
      <p:ext uri="{BB962C8B-B14F-4D97-AF65-F5344CB8AC3E}">
        <p14:creationId xmlns:p14="http://schemas.microsoft.com/office/powerpoint/2010/main" val="3031324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9982E9-2715-D941-B379-71A97DB17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902" r="1168" b="21932"/>
          <a:stretch/>
        </p:blipFill>
        <p:spPr>
          <a:xfrm>
            <a:off x="-1" y="6311590"/>
            <a:ext cx="12192001" cy="565634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0C39C82-22A6-0A45-B0AE-051068866D21}"/>
              </a:ext>
            </a:extLst>
          </p:cNvPr>
          <p:cNvCxnSpPr>
            <a:cxnSpLocks/>
          </p:cNvCxnSpPr>
          <p:nvPr userDrawn="1"/>
        </p:nvCxnSpPr>
        <p:spPr>
          <a:xfrm>
            <a:off x="-1" y="6311590"/>
            <a:ext cx="1219200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itle 11">
            <a:extLst>
              <a:ext uri="{FF2B5EF4-FFF2-40B4-BE49-F238E27FC236}">
                <a16:creationId xmlns:a16="http://schemas.microsoft.com/office/drawing/2014/main" id="{FA6151DA-0E50-3747-B88F-29F646B314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423" y="269005"/>
            <a:ext cx="10660289" cy="666991"/>
          </a:xfrm>
          <a:prstGeom prst="rect">
            <a:avLst/>
          </a:prstGeom>
        </p:spPr>
        <p:txBody>
          <a:bodyPr/>
          <a:lstStyle>
            <a:lvl1pPr>
              <a:defRPr sz="32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Title3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48378D0F-E7EF-4A4B-83B1-DE987880935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33425" y="1110953"/>
            <a:ext cx="10660288" cy="5018679"/>
          </a:xfrm>
          <a:prstGeom prst="rect">
            <a:avLst/>
          </a:prstGeom>
        </p:spPr>
        <p:txBody>
          <a:bodyPr/>
          <a:lstStyle>
            <a:lvl1pPr>
              <a:buClr>
                <a:srgbClr val="F7BF32"/>
              </a:buClr>
              <a:defRPr b="0" i="0">
                <a:latin typeface="Avenir 65 Medium" panose="02000503020000020003" pitchFamily="2" charset="0"/>
              </a:defRPr>
            </a:lvl1pPr>
            <a:lvl2pPr>
              <a:buClr>
                <a:srgbClr val="F7BF32"/>
              </a:buClr>
              <a:defRPr b="0" i="0">
                <a:latin typeface="Avenir 55 Roman" panose="02000503020000020003" pitchFamily="2" charset="0"/>
              </a:defRPr>
            </a:lvl2pPr>
            <a:lvl3pPr>
              <a:buClr>
                <a:srgbClr val="F7BF32"/>
              </a:buClr>
              <a:defRPr b="0" i="0">
                <a:latin typeface="Avenir 55 Roman" panose="02000503020000020003" pitchFamily="2" charset="0"/>
              </a:defRPr>
            </a:lvl3pPr>
            <a:lvl4pPr>
              <a:buClr>
                <a:srgbClr val="F7BF32"/>
              </a:buClr>
              <a:defRPr b="0" i="0">
                <a:latin typeface="Avenir 55 Roman" panose="02000503020000020003" pitchFamily="2" charset="0"/>
              </a:defRPr>
            </a:lvl4pPr>
            <a:lvl5pPr>
              <a:buClr>
                <a:srgbClr val="F7BF32"/>
              </a:buClr>
              <a:defRPr b="0" i="0">
                <a:latin typeface="Avenir 55 Roman" panose="02000503020000020003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020068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9982E9-2715-D941-B379-71A97DB17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902" r="1168" b="21932"/>
          <a:stretch/>
        </p:blipFill>
        <p:spPr>
          <a:xfrm>
            <a:off x="-1" y="6311590"/>
            <a:ext cx="12192001" cy="565634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0C39C82-22A6-0A45-B0AE-051068866D21}"/>
              </a:ext>
            </a:extLst>
          </p:cNvPr>
          <p:cNvCxnSpPr>
            <a:cxnSpLocks/>
          </p:cNvCxnSpPr>
          <p:nvPr userDrawn="1"/>
        </p:nvCxnSpPr>
        <p:spPr>
          <a:xfrm>
            <a:off x="-1" y="6311590"/>
            <a:ext cx="1219200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39A8CB0-9A70-A144-93B6-FBAF6A78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054452"/>
            <a:ext cx="10515600" cy="1139861"/>
          </a:xfrm>
          <a:prstGeom prst="rect">
            <a:avLst/>
          </a:prstGeom>
        </p:spPr>
        <p:txBody>
          <a:bodyPr/>
          <a:lstStyle>
            <a:lvl1pPr algn="ctr"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1194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57E3552-DEBB-C944-A554-82AFCB8419BA}"/>
              </a:ext>
            </a:extLst>
          </p:cNvPr>
          <p:cNvSpPr/>
          <p:nvPr/>
        </p:nvSpPr>
        <p:spPr>
          <a:xfrm>
            <a:off x="0" y="4872178"/>
            <a:ext cx="12192000" cy="1218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9982E9-2715-D941-B379-71A97DB170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00" r="1168" b="21932"/>
          <a:stretch/>
        </p:blipFill>
        <p:spPr>
          <a:xfrm>
            <a:off x="-1" y="4933072"/>
            <a:ext cx="12192001" cy="192492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159C787-850A-E94C-BE82-DEF54263A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054452"/>
            <a:ext cx="10515600" cy="1139861"/>
          </a:xfrm>
          <a:prstGeom prst="rect">
            <a:avLst/>
          </a:prstGeom>
        </p:spPr>
        <p:txBody>
          <a:bodyPr/>
          <a:lstStyle>
            <a:lvl1pPr algn="ctr">
              <a:defRPr sz="30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6059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D4AF910-3B45-C642-BA40-7F26C292CBB7}"/>
              </a:ext>
            </a:extLst>
          </p:cNvPr>
          <p:cNvGrpSpPr/>
          <p:nvPr userDrawn="1"/>
        </p:nvGrpSpPr>
        <p:grpSpPr>
          <a:xfrm>
            <a:off x="0" y="0"/>
            <a:ext cx="6143872" cy="6858000"/>
            <a:chOff x="0" y="0"/>
            <a:chExt cx="6143872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C89D864-D3E3-854A-9727-A7FA3A3C3175}"/>
                </a:ext>
              </a:extLst>
            </p:cNvPr>
            <p:cNvSpPr/>
            <p:nvPr/>
          </p:nvSpPr>
          <p:spPr>
            <a:xfrm>
              <a:off x="5617345" y="0"/>
              <a:ext cx="526527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D8ED27C-6546-2A4D-8DF8-81E2F1D5CA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50000"/>
            <a:stretch/>
          </p:blipFill>
          <p:spPr>
            <a:xfrm>
              <a:off x="0" y="0"/>
              <a:ext cx="6096000" cy="6858000"/>
            </a:xfrm>
            <a:prstGeom prst="rect">
              <a:avLst/>
            </a:prstGeom>
          </p:spPr>
        </p:pic>
      </p:grp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1061A9F-A15E-C64A-9549-79374FACE17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5833" y="3229691"/>
            <a:ext cx="4702175" cy="39861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What We’ll Cover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1FA52A49-6633-E54F-9E51-57323147E9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91833" y="1128199"/>
            <a:ext cx="4704334" cy="456467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lnSpc>
                <a:spcPct val="200000"/>
              </a:lnSpc>
              <a:buClr>
                <a:srgbClr val="FFC629"/>
              </a:buClr>
              <a:buFont typeface="Arial" panose="020B0604020202020204" pitchFamily="34" charset="0"/>
              <a:buChar char="•"/>
              <a:defRPr sz="1800" b="0" i="0"/>
            </a:lvl2pPr>
          </a:lstStyle>
          <a:p>
            <a:pPr>
              <a:lnSpc>
                <a:spcPct val="200000"/>
              </a:lnSpc>
            </a:pPr>
            <a:r>
              <a:rPr lang="en-US" dirty="0">
                <a:latin typeface="Avenir 65 Medium" panose="02000503020000020003" pitchFamily="2" charset="0"/>
              </a:rPr>
              <a:t>Content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Avenir 65 Medium" panose="02000503020000020003" pitchFamily="2" charset="0"/>
              </a:rPr>
              <a:t>Content</a:t>
            </a:r>
          </a:p>
          <a:p>
            <a:pPr marL="742950" lvl="1" indent="-285750">
              <a:lnSpc>
                <a:spcPct val="200000"/>
              </a:lnSpc>
              <a:buClr>
                <a:srgbClr val="FFC629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Avenir 65 Medium" panose="02000503020000020003" pitchFamily="2" charset="0"/>
              </a:rPr>
              <a:t>Content</a:t>
            </a:r>
          </a:p>
          <a:p>
            <a:pPr marL="742950" lvl="1" indent="-285750">
              <a:lnSpc>
                <a:spcPct val="200000"/>
              </a:lnSpc>
              <a:buClr>
                <a:srgbClr val="FFC629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Avenir 65 Medium" panose="02000503020000020003" pitchFamily="2" charset="0"/>
              </a:rPr>
              <a:t>Content</a:t>
            </a:r>
          </a:p>
          <a:p>
            <a:pPr marL="742950" lvl="1" indent="-285750">
              <a:lnSpc>
                <a:spcPct val="200000"/>
              </a:lnSpc>
              <a:buClr>
                <a:srgbClr val="FFC629"/>
              </a:buClr>
              <a:buFont typeface="Arial" panose="020B0604020202020204" pitchFamily="34" charset="0"/>
              <a:buChar char="•"/>
            </a:pPr>
            <a:r>
              <a:rPr lang="en-US" dirty="0">
                <a:latin typeface="Avenir 65 Medium" panose="02000503020000020003" pitchFamily="2" charset="0"/>
              </a:rPr>
              <a:t>Content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Avenir 65 Medium" panose="02000503020000020003" pitchFamily="2" charset="0"/>
              </a:rPr>
              <a:t>Content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Avenir 65 Medium" panose="02000503020000020003" pitchFamily="2" charset="0"/>
              </a:rPr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2862076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06B76FD-EBC2-924F-90F9-5FBB8B224E6C}"/>
              </a:ext>
            </a:extLst>
          </p:cNvPr>
          <p:cNvSpPr/>
          <p:nvPr/>
        </p:nvSpPr>
        <p:spPr>
          <a:xfrm>
            <a:off x="-1" y="6224584"/>
            <a:ext cx="12192001" cy="2607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204431-1C59-AA44-82EC-D02845A982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324" r="1434" b="242"/>
          <a:stretch/>
        </p:blipFill>
        <p:spPr>
          <a:xfrm>
            <a:off x="0" y="6279639"/>
            <a:ext cx="12192000" cy="57836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E6176D2-EEF6-1043-9E18-99A5E6FB1DED}"/>
              </a:ext>
            </a:extLst>
          </p:cNvPr>
          <p:cNvCxnSpPr>
            <a:cxnSpLocks/>
          </p:cNvCxnSpPr>
          <p:nvPr/>
        </p:nvCxnSpPr>
        <p:spPr>
          <a:xfrm>
            <a:off x="-13856" y="1260574"/>
            <a:ext cx="6096001" cy="0"/>
          </a:xfrm>
          <a:prstGeom prst="line">
            <a:avLst/>
          </a:prstGeom>
          <a:ln w="28575">
            <a:solidFill>
              <a:srgbClr val="FFC6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B75B1AC-CF2D-704D-8913-3B88C08C39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8083" y="600075"/>
            <a:ext cx="5680075" cy="660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Title7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D8360B5A-D265-7849-A437-ACE53640BB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8083" y="1752600"/>
            <a:ext cx="4257675" cy="3352800"/>
          </a:xfrm>
          <a:prstGeom prst="rect">
            <a:avLst/>
          </a:prstGeom>
        </p:spPr>
        <p:txBody>
          <a:bodyPr/>
          <a:lstStyle>
            <a:lvl1pPr marL="0" indent="0">
              <a:buClr>
                <a:srgbClr val="FFC629"/>
              </a:buClr>
              <a:buFont typeface="Arial" panose="020B0604020202020204" pitchFamily="34" charset="0"/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r>
              <a:rPr lang="en-US" sz="1500" b="1" dirty="0">
                <a:latin typeface="Avenir 95 Black" panose="02000503020000020003" pitchFamily="2" charset="0"/>
              </a:rPr>
              <a:t>Points:</a:t>
            </a:r>
          </a:p>
          <a:p>
            <a:endParaRPr lang="en-US" sz="1500" dirty="0">
              <a:latin typeface="Avenir 65 Medium" panose="02000503020000020003" pitchFamily="2" charset="0"/>
            </a:endParaRPr>
          </a:p>
          <a:p>
            <a:pPr marL="285750" indent="-285750">
              <a:buClr>
                <a:srgbClr val="FFC629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latin typeface="Avenir 65 Medium" panose="02000503020000020003" pitchFamily="2" charset="0"/>
              </a:rPr>
              <a:t>Point 1</a:t>
            </a:r>
          </a:p>
          <a:p>
            <a:pPr marL="285750" indent="-285750">
              <a:buClr>
                <a:srgbClr val="FFC629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latin typeface="Avenir 65 Medium" panose="02000503020000020003" pitchFamily="2" charset="0"/>
              </a:rPr>
              <a:t>Point 2</a:t>
            </a:r>
          </a:p>
          <a:p>
            <a:pPr marL="285750" indent="-285750">
              <a:buClr>
                <a:srgbClr val="FFC629"/>
              </a:buClr>
              <a:buFont typeface="Arial" panose="020B0604020202020204" pitchFamily="34" charset="0"/>
              <a:buChar char="•"/>
            </a:pPr>
            <a:r>
              <a:rPr lang="en-US" sz="1500" dirty="0">
                <a:latin typeface="Avenir 65 Medium" panose="02000503020000020003" pitchFamily="2" charset="0"/>
              </a:rPr>
              <a:t>Point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500" dirty="0">
              <a:latin typeface="Avenir 65 Medium" panose="02000503020000020003" pitchFamily="2" charset="0"/>
            </a:endParaRPr>
          </a:p>
          <a:p>
            <a:r>
              <a:rPr lang="en-US" sz="1500" dirty="0">
                <a:latin typeface="Avenir 65 Medium" panose="02000503020000020003" pitchFamily="2" charset="0"/>
              </a:rPr>
              <a:t>Reinforce main points/message here with copy to explain to the consumer.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DF874033-E928-1743-85FB-DC29CB426C5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799667" y="1593184"/>
            <a:ext cx="4794250" cy="3892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105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475F388-1957-4E42-8C71-14A16B93040E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60DCAAC-46AE-3343-8F9A-CD4DDA203A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0272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7FE7ACE-CBBD-CE4F-9899-20F39A6A454D}"/>
                </a:ext>
              </a:extLst>
            </p:cNvPr>
            <p:cNvCxnSpPr/>
            <p:nvPr/>
          </p:nvCxnSpPr>
          <p:spPr>
            <a:xfrm>
              <a:off x="3169919" y="3857735"/>
              <a:ext cx="5852160" cy="0"/>
            </a:xfrm>
            <a:prstGeom prst="line">
              <a:avLst/>
            </a:prstGeom>
            <a:ln w="28575">
              <a:solidFill>
                <a:srgbClr val="FFC6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1210CA93-A5F0-FC40-A24C-216D908FFEE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08325" y="3247982"/>
            <a:ext cx="6575347" cy="5539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Title1</a:t>
            </a:r>
          </a:p>
        </p:txBody>
      </p:sp>
    </p:spTree>
    <p:extLst>
      <p:ext uri="{BB962C8B-B14F-4D97-AF65-F5344CB8AC3E}">
        <p14:creationId xmlns:p14="http://schemas.microsoft.com/office/powerpoint/2010/main" val="2301743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2C8967C-5DE1-8542-B6F8-DE583745C775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3F91AB2-125E-C949-8DAC-F092265357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50000"/>
            </a:blip>
            <a:srcRect t="19272"/>
            <a:stretch/>
          </p:blipFill>
          <p:spPr>
            <a:xfrm>
              <a:off x="0" y="-1"/>
              <a:ext cx="12192000" cy="6858001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F6F952A-A865-544A-B2DA-A32AF5762272}"/>
                </a:ext>
              </a:extLst>
            </p:cNvPr>
            <p:cNvCxnSpPr/>
            <p:nvPr/>
          </p:nvCxnSpPr>
          <p:spPr>
            <a:xfrm>
              <a:off x="3672840" y="3857735"/>
              <a:ext cx="4846320" cy="0"/>
            </a:xfrm>
            <a:prstGeom prst="line">
              <a:avLst/>
            </a:prstGeom>
            <a:ln w="28575">
              <a:solidFill>
                <a:srgbClr val="FFC6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BDF5D72F-CC3C-2B4E-B192-FF761F67C8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808325" y="3247982"/>
            <a:ext cx="6575347" cy="55399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 b="1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Title2</a:t>
            </a:r>
          </a:p>
        </p:txBody>
      </p:sp>
    </p:spTree>
    <p:extLst>
      <p:ext uri="{BB962C8B-B14F-4D97-AF65-F5344CB8AC3E}">
        <p14:creationId xmlns:p14="http://schemas.microsoft.com/office/powerpoint/2010/main" val="3089016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8656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67" r:id="rId3"/>
    <p:sldLayoutId id="2147483668" r:id="rId4"/>
    <p:sldLayoutId id="2147483669" r:id="rId5"/>
    <p:sldLayoutId id="2147483658" r:id="rId6"/>
    <p:sldLayoutId id="2147483665" r:id="rId7"/>
    <p:sldLayoutId id="2147483660" r:id="rId8"/>
    <p:sldLayoutId id="2147483661" r:id="rId9"/>
    <p:sldLayoutId id="2147483663" r:id="rId10"/>
    <p:sldLayoutId id="2147483664" r:id="rId11"/>
    <p:sldLayoutId id="2147483666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hadoop.apache.org/docs/r3.3.4/hadoop-mapreduce-client/hadoop-mapreduce-client-core/MapReduceTutorial.html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D62DE74-A72F-FA43-9FDB-0477AE57C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MapReduce</a:t>
            </a:r>
          </a:p>
        </p:txBody>
      </p:sp>
    </p:spTree>
    <p:extLst>
      <p:ext uri="{BB962C8B-B14F-4D97-AF65-F5344CB8AC3E}">
        <p14:creationId xmlns:p14="http://schemas.microsoft.com/office/powerpoint/2010/main" val="1871725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1D92B-7CA8-E827-135F-12D00F30E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the MapReduce Job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C3F125-4343-7F22-E30C-9787AAF10BEF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02556" y="1110953"/>
                <a:ext cx="5294061" cy="5018679"/>
              </a:xfrm>
            </p:spPr>
            <p:txBody>
              <a:bodyPr/>
              <a:lstStyle/>
              <a:p>
                <a:r>
                  <a:rPr lang="en-US" sz="1800" dirty="0"/>
                  <a:t>Verify that you have WordCount.java created with </a:t>
                </a:r>
                <a14:m>
                  <m:oMath xmlns:m="http://schemas.openxmlformats.org/officeDocument/2006/math">
                    <m:r>
                      <a:rPr lang="en-US" sz="1800" b="1" i="1" dirty="0" smtClean="0">
                        <a:latin typeface="Cambria Math" panose="02040503050406030204" pitchFamily="18" charset="0"/>
                      </a:rPr>
                      <m:t>𝒍</m:t>
                    </m:r>
                    <m:r>
                      <a:rPr lang="en-US" sz="1800" b="1" i="1" dirty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endParaRPr lang="en-US" sz="1800" b="1" dirty="0"/>
              </a:p>
              <a:p>
                <a:r>
                  <a:rPr lang="en-US" sz="1800" dirty="0"/>
                  <a:t>Enter the following commands to set environment variables</a:t>
                </a:r>
                <a:endParaRPr lang="en-US" sz="1800" b="1" dirty="0"/>
              </a:p>
              <a:p>
                <a:pPr lvl="1"/>
                <a:r>
                  <a:rPr lang="en-US" sz="1400" dirty="0"/>
                  <a:t>export JAVA_HOME=/</a:t>
                </a:r>
                <a:r>
                  <a:rPr lang="en-US" sz="1400" dirty="0" err="1"/>
                  <a:t>usr</a:t>
                </a:r>
                <a:r>
                  <a:rPr lang="en-US" sz="1400" dirty="0"/>
                  <a:t>/java/default</a:t>
                </a:r>
              </a:p>
              <a:p>
                <a:pPr lvl="1"/>
                <a:r>
                  <a:rPr lang="en-US" sz="1400" dirty="0"/>
                  <a:t>export PATH=${JAVA_HOME}/bin:${PATH}</a:t>
                </a:r>
              </a:p>
              <a:p>
                <a:pPr lvl="1"/>
                <a:r>
                  <a:rPr lang="en-US" sz="1400" dirty="0"/>
                  <a:t>export HADOOP_CLASSPATH=${JAVA_HOME}/lib/tools.jar</a:t>
                </a:r>
              </a:p>
              <a:p>
                <a:r>
                  <a:rPr lang="en-US" sz="1800" dirty="0"/>
                  <a:t>Compile the java file and create a jar file</a:t>
                </a:r>
              </a:p>
              <a:p>
                <a:pPr lvl="1"/>
                <a:r>
                  <a:rPr lang="en-US" sz="1400" dirty="0" err="1"/>
                  <a:t>hadoop</a:t>
                </a:r>
                <a:r>
                  <a:rPr lang="en-US" sz="1400" dirty="0"/>
                  <a:t> </a:t>
                </a:r>
                <a:r>
                  <a:rPr lang="en-US" sz="1400" dirty="0" err="1"/>
                  <a:t>com.sun.tools.javac.Main</a:t>
                </a:r>
                <a:r>
                  <a:rPr lang="en-US" sz="1400" dirty="0"/>
                  <a:t> WordCount.java</a:t>
                </a:r>
              </a:p>
              <a:p>
                <a:pPr lvl="1"/>
                <a:r>
                  <a:rPr lang="en-US" sz="1400" dirty="0"/>
                  <a:t>jar </a:t>
                </a:r>
                <a:r>
                  <a:rPr lang="en-US" sz="1400" dirty="0" err="1"/>
                  <a:t>cf</a:t>
                </a:r>
                <a:r>
                  <a:rPr lang="en-US" sz="1400" dirty="0"/>
                  <a:t> wc.jar </a:t>
                </a:r>
                <a:r>
                  <a:rPr lang="en-US" sz="1400" dirty="0" err="1"/>
                  <a:t>WordCount</a:t>
                </a:r>
                <a:r>
                  <a:rPr lang="en-US" sz="1400" dirty="0"/>
                  <a:t>*.class</a:t>
                </a:r>
              </a:p>
              <a:p>
                <a:r>
                  <a:rPr lang="en-US" sz="1800" dirty="0"/>
                  <a:t>Run </a:t>
                </a:r>
                <a:r>
                  <a:rPr lang="en-US" sz="1800" b="1" i="1" dirty="0"/>
                  <a:t>ls</a:t>
                </a:r>
                <a:r>
                  <a:rPr lang="en-US" sz="1800" dirty="0"/>
                  <a:t> again and notice new class and jar files have been generated</a:t>
                </a:r>
              </a:p>
              <a:p>
                <a:r>
                  <a:rPr lang="en-US" sz="1800" dirty="0"/>
                  <a:t>Verify the contents of file01 and file02 on HDFS</a:t>
                </a:r>
              </a:p>
              <a:p>
                <a:pPr lvl="1"/>
                <a:r>
                  <a:rPr lang="en-US" sz="1400" dirty="0" err="1"/>
                  <a:t>hadoop</a:t>
                </a:r>
                <a:r>
                  <a:rPr lang="en-US" sz="1400" dirty="0"/>
                  <a:t> fs -cat /</a:t>
                </a:r>
                <a:r>
                  <a:rPr lang="en-US" sz="1400" dirty="0" err="1"/>
                  <a:t>tmp</a:t>
                </a:r>
                <a:r>
                  <a:rPr lang="en-US" sz="1400" dirty="0"/>
                  <a:t>/wordcount/input/file01</a:t>
                </a:r>
                <a:endParaRPr lang="en-US" sz="1200" dirty="0"/>
              </a:p>
              <a:p>
                <a:pPr lvl="1"/>
                <a:r>
                  <a:rPr lang="en-US" sz="1400" dirty="0" err="1"/>
                  <a:t>hadoop</a:t>
                </a:r>
                <a:r>
                  <a:rPr lang="en-US" sz="1400" dirty="0"/>
                  <a:t> fs -cat /</a:t>
                </a:r>
                <a:r>
                  <a:rPr lang="en-US" sz="1400" dirty="0" err="1"/>
                  <a:t>tmp</a:t>
                </a:r>
                <a:r>
                  <a:rPr lang="en-US" sz="1400" dirty="0"/>
                  <a:t>/wordcount/input/file02</a:t>
                </a:r>
              </a:p>
              <a:p>
                <a:r>
                  <a:rPr lang="en-US" sz="1800" dirty="0"/>
                  <a:t>Run the MapReduce job and notice the job started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9C3F125-4343-7F22-E30C-9787AAF10BE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02556" y="1110953"/>
                <a:ext cx="5294061" cy="5018679"/>
              </a:xfrm>
              <a:blipFill>
                <a:blip r:embed="rId2"/>
                <a:stretch>
                  <a:fillRect l="-691" t="-10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ED805EC-F0AA-96D9-2A90-22E38639D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077" y="1233960"/>
            <a:ext cx="2774478" cy="3174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66BA48-A6E2-0F14-7F93-581CD6E29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5302" y="1665211"/>
            <a:ext cx="6265938" cy="7481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4F565C6-7F72-68F3-E4D0-38B621695F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242"/>
          <a:stretch/>
        </p:blipFill>
        <p:spPr>
          <a:xfrm>
            <a:off x="5746252" y="2679202"/>
            <a:ext cx="5954788" cy="43454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9EB2D196-4E2F-CC4E-416A-D54B80800F1E}"/>
              </a:ext>
            </a:extLst>
          </p:cNvPr>
          <p:cNvSpPr/>
          <p:nvPr/>
        </p:nvSpPr>
        <p:spPr>
          <a:xfrm>
            <a:off x="5696617" y="1392678"/>
            <a:ext cx="1102891" cy="1503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78F3B9-47F6-02E3-9903-999119D08333}"/>
              </a:ext>
            </a:extLst>
          </p:cNvPr>
          <p:cNvSpPr/>
          <p:nvPr/>
        </p:nvSpPr>
        <p:spPr>
          <a:xfrm>
            <a:off x="5696617" y="2821275"/>
            <a:ext cx="5843334" cy="2924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582F646-9315-7CA3-E363-964C1F6B15A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1"/>
          <a:stretch/>
        </p:blipFill>
        <p:spPr>
          <a:xfrm>
            <a:off x="5759286" y="3474184"/>
            <a:ext cx="5782585" cy="13518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EAE435D-AB53-3209-DF3F-79FE8971F959}"/>
              </a:ext>
            </a:extLst>
          </p:cNvPr>
          <p:cNvSpPr/>
          <p:nvPr/>
        </p:nvSpPr>
        <p:spPr>
          <a:xfrm>
            <a:off x="5696617" y="3617683"/>
            <a:ext cx="629903" cy="4345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DB84271-01C1-0814-45E2-66B9DBAF6144}"/>
              </a:ext>
            </a:extLst>
          </p:cNvPr>
          <p:cNvSpPr/>
          <p:nvPr/>
        </p:nvSpPr>
        <p:spPr>
          <a:xfrm>
            <a:off x="5696617" y="4218761"/>
            <a:ext cx="629903" cy="4345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D9D350-DFAB-1FD3-AD80-5626C8312835}"/>
              </a:ext>
            </a:extLst>
          </p:cNvPr>
          <p:cNvSpPr txBox="1"/>
          <p:nvPr/>
        </p:nvSpPr>
        <p:spPr>
          <a:xfrm>
            <a:off x="402556" y="5546861"/>
            <a:ext cx="77648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Clr>
                <a:srgbClr val="FFC000"/>
              </a:buClr>
              <a:buFont typeface="Arial" panose="020B0604020202020204" pitchFamily="34" charset="0"/>
              <a:buChar char="•"/>
            </a:pPr>
            <a:r>
              <a:rPr lang="en-US" sz="1400" dirty="0" err="1"/>
              <a:t>hadoop</a:t>
            </a:r>
            <a:r>
              <a:rPr lang="en-US" sz="1400" dirty="0"/>
              <a:t> jar wc.jar </a:t>
            </a:r>
            <a:r>
              <a:rPr lang="en-US" sz="1400" dirty="0" err="1"/>
              <a:t>WordCount</a:t>
            </a:r>
            <a:r>
              <a:rPr lang="en-US" sz="1400" dirty="0"/>
              <a:t> /</a:t>
            </a:r>
            <a:r>
              <a:rPr lang="en-US" sz="1400" dirty="0" err="1"/>
              <a:t>tmp</a:t>
            </a:r>
            <a:r>
              <a:rPr lang="en-US" sz="1400" dirty="0"/>
              <a:t>/wordcount/input/ /</a:t>
            </a:r>
            <a:r>
              <a:rPr lang="en-US" sz="1400" dirty="0" err="1"/>
              <a:t>tmp</a:t>
            </a:r>
            <a:r>
              <a:rPr lang="en-US" sz="1400" dirty="0"/>
              <a:t>/wordcount/output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362C7FC-09B0-0462-0BFC-95910468F3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0679" y="5884960"/>
            <a:ext cx="9227842" cy="97304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6594B15-1DE7-2867-0A26-3B557F7D92D5}"/>
              </a:ext>
            </a:extLst>
          </p:cNvPr>
          <p:cNvSpPr/>
          <p:nvPr/>
        </p:nvSpPr>
        <p:spPr>
          <a:xfrm>
            <a:off x="4063843" y="5878523"/>
            <a:ext cx="5188441" cy="1974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3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9" grpId="0" animBg="1"/>
      <p:bldP spid="20" grpId="0" animBg="1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E0342-174C-A881-AA34-15B938872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Count MapReduce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EBC01-43F8-1842-C830-A1407F18725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33425" y="1110953"/>
            <a:ext cx="7002880" cy="5018679"/>
          </a:xfrm>
        </p:spPr>
        <p:txBody>
          <a:bodyPr/>
          <a:lstStyle/>
          <a:p>
            <a:r>
              <a:rPr lang="en-US" dirty="0"/>
              <a:t>There will be a lot of outputs in the terminal and the process will take a few minutes</a:t>
            </a:r>
          </a:p>
          <a:p>
            <a:r>
              <a:rPr lang="en-US" dirty="0"/>
              <a:t>When the job finishes, check the result with</a:t>
            </a:r>
          </a:p>
          <a:p>
            <a:pPr lvl="1"/>
            <a:r>
              <a:rPr lang="en-US" sz="2000" dirty="0" err="1"/>
              <a:t>hadoop</a:t>
            </a:r>
            <a:r>
              <a:rPr lang="en-US" sz="2000" dirty="0"/>
              <a:t> fs -cat /</a:t>
            </a:r>
            <a:r>
              <a:rPr lang="en-US" sz="2000" dirty="0" err="1"/>
              <a:t>tmp</a:t>
            </a:r>
            <a:r>
              <a:rPr lang="en-US" sz="2000" dirty="0"/>
              <a:t>/wordcount/output/part-r-00000</a:t>
            </a:r>
          </a:p>
          <a:p>
            <a:pPr lvl="1"/>
            <a:r>
              <a:rPr lang="en-US" sz="2000" dirty="0"/>
              <a:t>Each term in the two files and its frequency will be showed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642F11-71CE-F23A-3438-376B830444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870143" y="3553967"/>
            <a:ext cx="6451713" cy="201890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678C0C5-7AC2-5577-54D0-AAAF8DC2A88B}"/>
              </a:ext>
            </a:extLst>
          </p:cNvPr>
          <p:cNvSpPr/>
          <p:nvPr/>
        </p:nvSpPr>
        <p:spPr>
          <a:xfrm>
            <a:off x="5354053" y="4819744"/>
            <a:ext cx="3663615" cy="19742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359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EA6DE-9675-A539-C987-7C71C645E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MapReduce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E04A6-D74A-E0DF-3010-C20B68166BF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 the SSH shell:</a:t>
            </a:r>
          </a:p>
          <a:p>
            <a:pPr lvl="1"/>
            <a:r>
              <a:rPr lang="en-US" dirty="0"/>
              <a:t>cd /</a:t>
            </a:r>
            <a:r>
              <a:rPr lang="en-US" dirty="0" err="1"/>
              <a:t>usr</a:t>
            </a:r>
            <a:r>
              <a:rPr lang="en-US" dirty="0"/>
              <a:t>/</a:t>
            </a:r>
            <a:r>
              <a:rPr lang="en-US" dirty="0" err="1"/>
              <a:t>hdp</a:t>
            </a:r>
            <a:r>
              <a:rPr lang="en-US" dirty="0"/>
              <a:t>/current/</a:t>
            </a:r>
            <a:r>
              <a:rPr lang="en-US" dirty="0" err="1"/>
              <a:t>hadoop</a:t>
            </a:r>
            <a:r>
              <a:rPr lang="en-US" dirty="0"/>
              <a:t>-</a:t>
            </a:r>
            <a:r>
              <a:rPr lang="en-US" dirty="0" err="1"/>
              <a:t>mapreduce</a:t>
            </a:r>
            <a:r>
              <a:rPr lang="en-US" dirty="0"/>
              <a:t>-client</a:t>
            </a:r>
          </a:p>
          <a:p>
            <a:pPr lvl="1"/>
            <a:r>
              <a:rPr lang="en-US" dirty="0"/>
              <a:t>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C4262AD-20E7-9830-585A-138710B15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513" y="2090320"/>
            <a:ext cx="6276108" cy="466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92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BBA884-4BB0-2E5C-54C5-3CCD9A430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the Estimation of Pi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91B61-2120-94A4-259A-8C9AD2524D6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 the /</a:t>
            </a:r>
            <a:r>
              <a:rPr lang="en-US" dirty="0" err="1"/>
              <a:t>usr</a:t>
            </a:r>
            <a:r>
              <a:rPr lang="en-US" dirty="0"/>
              <a:t>/</a:t>
            </a:r>
            <a:r>
              <a:rPr lang="en-US" dirty="0" err="1"/>
              <a:t>hdp</a:t>
            </a:r>
            <a:r>
              <a:rPr lang="en-US" dirty="0"/>
              <a:t>/current/</a:t>
            </a:r>
            <a:r>
              <a:rPr lang="en-US" dirty="0" err="1"/>
              <a:t>hadoop</a:t>
            </a:r>
            <a:r>
              <a:rPr lang="en-US" dirty="0"/>
              <a:t>-</a:t>
            </a:r>
            <a:r>
              <a:rPr lang="en-US" dirty="0" err="1"/>
              <a:t>mapreduce</a:t>
            </a:r>
            <a:r>
              <a:rPr lang="en-US" dirty="0"/>
              <a:t>-client folder, execute</a:t>
            </a:r>
          </a:p>
          <a:p>
            <a:pPr lvl="1"/>
            <a:r>
              <a:rPr lang="en-US" dirty="0"/>
              <a:t>yarn jar hadoop-mapreduce-examples-3.1.1.3.0.1.0-187.jar pi 16 100000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2AE1C4-77D0-73EF-8A3B-4C6294FEF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708" y="2016635"/>
            <a:ext cx="8308584" cy="479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9438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4AF68-2A99-867E-6EB2-13EB374E1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Monitor MapReduce Running Jobs</a:t>
            </a:r>
            <a:br>
              <a:rPr lang="en-US" sz="3200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0DCAE-C36F-5040-CB0A-D7DFD80A8D9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 your browser, go to 127.0.0.1:8088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6DC3C3-7813-9025-29A8-713BC7E68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21" y="1941143"/>
            <a:ext cx="11848291" cy="307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593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0538C-3314-2035-676E-34C972DE6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Notes of Cluster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8D004C-10FA-3C80-CB2F-6C8BCD8A2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68" y="1707543"/>
            <a:ext cx="12138270" cy="291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56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158CE-E79A-BFB2-7619-B43655AA6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 A Particular Job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4B3BB9-67E6-ADE2-A674-C7D2C8ED2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02" y="1003149"/>
            <a:ext cx="10784595" cy="518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710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72DA5-2A49-3B43-47B8-16D71871B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MapReduce Job Details</a:t>
            </a:r>
          </a:p>
        </p:txBody>
      </p:sp>
      <p:pic>
        <p:nvPicPr>
          <p:cNvPr id="4" name="Content Placeholder 3" descr="Sample MapReduce Application Instance">
            <a:extLst>
              <a:ext uri="{FF2B5EF4-FFF2-40B4-BE49-F238E27FC236}">
                <a16:creationId xmlns:a16="http://schemas.microsoft.com/office/drawing/2014/main" id="{E7A74584-3215-C24E-0B48-F73A1D183AF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765968" y="3818103"/>
            <a:ext cx="10660063" cy="1782097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C6F7B55-8156-563F-D98F-911180CF8925}"/>
              </a:ext>
            </a:extLst>
          </p:cNvPr>
          <p:cNvSpPr txBox="1">
            <a:spLocks/>
          </p:cNvSpPr>
          <p:nvPr/>
        </p:nvSpPr>
        <p:spPr>
          <a:xfrm>
            <a:off x="733425" y="1110953"/>
            <a:ext cx="10660288" cy="50186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7BF32"/>
              </a:buClr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Avenir 65 Medium" panose="02000503020000020003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7BF32"/>
              </a:buClr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Avenir 55 Roman" panose="02000503020000020003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7BF32"/>
              </a:buClr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venir 55 Roman" panose="02000503020000020003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7BF3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55 Roman" panose="02000503020000020003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7BF32"/>
              </a:buClr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venir 55 Roman" panose="02000503020000020003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dirty="0" err="1"/>
              <a:t>url</a:t>
            </a:r>
            <a:r>
              <a:rPr lang="en-US" dirty="0"/>
              <a:t> linked by </a:t>
            </a:r>
            <a:r>
              <a:rPr lang="en-US" dirty="0" err="1"/>
              <a:t>ApplicationMaster</a:t>
            </a:r>
            <a:r>
              <a:rPr lang="en-US" dirty="0"/>
              <a:t> is not correct</a:t>
            </a:r>
          </a:p>
          <a:p>
            <a:r>
              <a:rPr lang="en-US" dirty="0"/>
              <a:t>Simply edit </a:t>
            </a:r>
            <a:r>
              <a:rPr lang="en-US" i="1" dirty="0"/>
              <a:t>sandbox-hdp.hortonworks.com</a:t>
            </a:r>
            <a:r>
              <a:rPr lang="en-US" dirty="0"/>
              <a:t> to </a:t>
            </a:r>
            <a:r>
              <a:rPr lang="en-US" i="1" dirty="0"/>
              <a:t>127.0.0.1 </a:t>
            </a:r>
            <a:r>
              <a:rPr lang="en-US" dirty="0"/>
              <a:t>in the address bar of your browser </a:t>
            </a:r>
          </a:p>
          <a:p>
            <a:pPr lvl="1"/>
            <a:r>
              <a:rPr lang="en-US" dirty="0"/>
              <a:t>Do not change anything in the </a:t>
            </a:r>
            <a:r>
              <a:rPr lang="en-US" i="1" dirty="0"/>
              <a:t>proxy/</a:t>
            </a:r>
            <a:r>
              <a:rPr lang="en-US" i="1" dirty="0" err="1"/>
              <a:t>application_id</a:t>
            </a:r>
            <a:endParaRPr lang="en-US" i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48C2CC-DB41-8BE0-1680-535C8010F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5" y="2935641"/>
            <a:ext cx="7154273" cy="45726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50367F0-12BC-8AAF-CA3E-4D6D3B66371E}"/>
              </a:ext>
            </a:extLst>
          </p:cNvPr>
          <p:cNvSpPr/>
          <p:nvPr/>
        </p:nvSpPr>
        <p:spPr>
          <a:xfrm>
            <a:off x="1082842" y="2935641"/>
            <a:ext cx="2273969" cy="282806"/>
          </a:xfrm>
          <a:prstGeom prst="rect">
            <a:avLst/>
          </a:prstGeom>
          <a:noFill/>
          <a:ln w="19050">
            <a:solidFill>
              <a:srgbClr val="B85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07CA22-1598-10ED-CE64-1667166D40CC}"/>
              </a:ext>
            </a:extLst>
          </p:cNvPr>
          <p:cNvCxnSpPr/>
          <p:nvPr/>
        </p:nvCxnSpPr>
        <p:spPr>
          <a:xfrm>
            <a:off x="2183732" y="3218447"/>
            <a:ext cx="60157" cy="64970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27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6A501-46EE-F2AA-9439-FC0CC3E35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Job History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04FA9-FC06-9584-71CA-8B723F0C264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 your browser, go to 127.0.0.1:19888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B22687-C0A3-0DF9-E7A4-DA0FDF315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1436"/>
            <a:ext cx="12192000" cy="319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455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DD456-1E42-FC77-B0FE-1652180A2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MapReduce Example - </a:t>
            </a:r>
            <a:r>
              <a:rPr lang="en-US" dirty="0" err="1"/>
              <a:t>terasort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9AF63-7216-4317-4429-E476FDAB60B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Create a folder “</a:t>
            </a:r>
            <a:r>
              <a:rPr lang="en-US" b="1" dirty="0" err="1"/>
              <a:t>terasort</a:t>
            </a:r>
            <a:r>
              <a:rPr lang="en-US" dirty="0"/>
              <a:t>” in the home directory on HDFS</a:t>
            </a:r>
          </a:p>
        </p:txBody>
      </p:sp>
      <p:pic>
        <p:nvPicPr>
          <p:cNvPr id="4" name="Picture 3" descr="Run Another MapReduce Example - terasort">
            <a:extLst>
              <a:ext uri="{FF2B5EF4-FFF2-40B4-BE49-F238E27FC236}">
                <a16:creationId xmlns:a16="http://schemas.microsoft.com/office/drawing/2014/main" id="{4B827011-D0EC-5513-A015-9363B6A5C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382" y="1893384"/>
            <a:ext cx="7010369" cy="345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189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C5D65-CBF5-3557-5A46-853D3A958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83D18-80AE-7112-0B93-AF5B4D12F1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33425" y="1110953"/>
            <a:ext cx="5264317" cy="5018679"/>
          </a:xfrm>
        </p:spPr>
        <p:txBody>
          <a:bodyPr/>
          <a:lstStyle/>
          <a:p>
            <a:r>
              <a:rPr lang="en-US" sz="2400" dirty="0"/>
              <a:t>Distributed Storage</a:t>
            </a:r>
          </a:p>
          <a:p>
            <a:pPr lvl="1"/>
            <a:r>
              <a:rPr lang="en-US" sz="2000" dirty="0"/>
              <a:t>Hadoop Distributed File System (HDFS)</a:t>
            </a:r>
          </a:p>
          <a:p>
            <a:pPr lvl="1"/>
            <a:r>
              <a:rPr lang="en-US" sz="2000" dirty="0"/>
              <a:t>Data is split into blocks then stored in different nodes with their own resources</a:t>
            </a:r>
          </a:p>
          <a:p>
            <a:pPr lvl="1"/>
            <a:r>
              <a:rPr lang="en-US" sz="2000" dirty="0"/>
              <a:t>Master nodes keep metadata</a:t>
            </a:r>
          </a:p>
          <a:p>
            <a:r>
              <a:rPr lang="en-US" sz="2400" dirty="0"/>
              <a:t>Cluster Resource Management</a:t>
            </a:r>
          </a:p>
          <a:p>
            <a:pPr lvl="1"/>
            <a:r>
              <a:rPr lang="en-US" sz="2000" dirty="0"/>
              <a:t>Yet Another Resource Negotiator (YARN)</a:t>
            </a:r>
          </a:p>
          <a:p>
            <a:pPr lvl="1"/>
            <a:r>
              <a:rPr lang="en-US" sz="2000" dirty="0"/>
              <a:t>Coordinate nodes for data processing</a:t>
            </a:r>
          </a:p>
          <a:p>
            <a:r>
              <a:rPr lang="en-US" sz="2400" b="1" dirty="0"/>
              <a:t>Processing Framework</a:t>
            </a:r>
          </a:p>
          <a:p>
            <a:pPr lvl="1"/>
            <a:r>
              <a:rPr lang="en-US" sz="2000" b="1" dirty="0"/>
              <a:t>MapReduce, Spark</a:t>
            </a:r>
          </a:p>
          <a:p>
            <a:pPr lvl="1"/>
            <a:r>
              <a:rPr lang="en-US" sz="2000" b="1" dirty="0"/>
              <a:t>Process and analyze data</a:t>
            </a:r>
          </a:p>
          <a:p>
            <a:r>
              <a:rPr lang="en-US" sz="2400" dirty="0"/>
              <a:t>API</a:t>
            </a:r>
          </a:p>
          <a:p>
            <a:pPr lvl="1"/>
            <a:r>
              <a:rPr lang="en-US" sz="2000" dirty="0"/>
              <a:t>Various applications</a:t>
            </a:r>
          </a:p>
        </p:txBody>
      </p:sp>
      <p:pic>
        <p:nvPicPr>
          <p:cNvPr id="1026" name="Picture 2" descr="A Hadoop cluster divided into functional layers.">
            <a:extLst>
              <a:ext uri="{FF2B5EF4-FFF2-40B4-BE49-F238E27FC236}">
                <a16:creationId xmlns:a16="http://schemas.microsoft.com/office/drawing/2014/main" id="{89244CBA-A282-84C8-0E0B-94348CBD5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643" y="1907365"/>
            <a:ext cx="5533219" cy="3043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A6DA48-FCFB-E6AA-14CA-ADBB932D2126}"/>
              </a:ext>
            </a:extLst>
          </p:cNvPr>
          <p:cNvSpPr/>
          <p:nvPr/>
        </p:nvSpPr>
        <p:spPr>
          <a:xfrm>
            <a:off x="6264831" y="2779293"/>
            <a:ext cx="5666874" cy="8783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81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A5F0C-0E08-85A9-1200-44F69DEE7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Input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CD496-A721-0687-72B6-23169CC22AE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400" dirty="0"/>
              <a:t>In SSH, execute</a:t>
            </a:r>
          </a:p>
          <a:p>
            <a:pPr lvl="1"/>
            <a:r>
              <a:rPr lang="en-US" sz="2000" dirty="0"/>
              <a:t>yarn jar hadoop-mapreduce-examples-3.1.1.3.0.1.0-187.jar </a:t>
            </a:r>
            <a:r>
              <a:rPr lang="en-US" sz="2000" dirty="0" err="1"/>
              <a:t>teragen</a:t>
            </a:r>
            <a:r>
              <a:rPr lang="en-US" sz="2000" dirty="0"/>
              <a:t> 10000 </a:t>
            </a:r>
            <a:r>
              <a:rPr lang="en-US" sz="2000" dirty="0" err="1"/>
              <a:t>terasort</a:t>
            </a:r>
            <a:r>
              <a:rPr lang="en-US" sz="2000" dirty="0"/>
              <a:t>/input</a:t>
            </a:r>
          </a:p>
          <a:p>
            <a:pPr lvl="1"/>
            <a:r>
              <a:rPr lang="en-US" sz="2000" dirty="0"/>
              <a:t>This generates 10000 random binary numbers for sorting </a:t>
            </a:r>
          </a:p>
          <a:p>
            <a:pPr lvl="2"/>
            <a:r>
              <a:rPr lang="en-US" sz="1800" dirty="0"/>
              <a:t>The generated random numbers will be put under </a:t>
            </a:r>
            <a:r>
              <a:rPr lang="en-US" sz="1800" dirty="0" err="1"/>
              <a:t>terasort</a:t>
            </a:r>
            <a:r>
              <a:rPr lang="en-US" sz="1800" dirty="0"/>
              <a:t>/input directory</a:t>
            </a:r>
          </a:p>
          <a:p>
            <a:pPr lvl="1"/>
            <a:endParaRPr lang="en-US" dirty="0"/>
          </a:p>
        </p:txBody>
      </p:sp>
      <p:pic>
        <p:nvPicPr>
          <p:cNvPr id="4" name="Picture 3" descr="Run a MapReduce job o generate 10000 random binary numbers for sorting">
            <a:extLst>
              <a:ext uri="{FF2B5EF4-FFF2-40B4-BE49-F238E27FC236}">
                <a16:creationId xmlns:a16="http://schemas.microsoft.com/office/drawing/2014/main" id="{7C84EEAD-FAEA-50F5-9A0E-4124755BA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987" y="3493586"/>
            <a:ext cx="4926046" cy="1694218"/>
          </a:xfrm>
          <a:prstGeom prst="rect">
            <a:avLst/>
          </a:prstGeom>
        </p:spPr>
      </p:pic>
      <p:pic>
        <p:nvPicPr>
          <p:cNvPr id="5" name="Picture 4" descr="Run a MapReduce job o generate 10000 random binary numbers for sorting">
            <a:extLst>
              <a:ext uri="{FF2B5EF4-FFF2-40B4-BE49-F238E27FC236}">
                <a16:creationId xmlns:a16="http://schemas.microsoft.com/office/drawing/2014/main" id="{8D789ECF-4127-F8DD-2E7D-96B414AA49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734" y="3469930"/>
            <a:ext cx="4898256" cy="218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84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78092-7844-F6FF-1184-C16EC6E01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Execute the Job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DF307-3584-1DCA-0543-5E5B445F1DD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1800" dirty="0"/>
              <a:t>yarn jar hadoop-mapreduce-examples-3.1.1.3.0.1.0-187.jar </a:t>
            </a:r>
            <a:r>
              <a:rPr lang="en-US" sz="1800" dirty="0" err="1"/>
              <a:t>teragen</a:t>
            </a:r>
            <a:r>
              <a:rPr lang="en-US" sz="1800" dirty="0"/>
              <a:t> </a:t>
            </a:r>
            <a:r>
              <a:rPr lang="en-US" sz="1800" dirty="0" err="1"/>
              <a:t>terasort</a:t>
            </a:r>
            <a:r>
              <a:rPr lang="en-US" sz="1800" dirty="0"/>
              <a:t> </a:t>
            </a:r>
            <a:r>
              <a:rPr lang="en-US" sz="1800" dirty="0" err="1"/>
              <a:t>terasort</a:t>
            </a:r>
            <a:r>
              <a:rPr lang="en-US" sz="1800" dirty="0"/>
              <a:t>/input </a:t>
            </a:r>
            <a:r>
              <a:rPr lang="en-US" sz="1800" dirty="0" err="1"/>
              <a:t>terasort</a:t>
            </a:r>
            <a:r>
              <a:rPr lang="en-US" sz="1800" dirty="0"/>
              <a:t>/output</a:t>
            </a:r>
          </a:p>
          <a:p>
            <a:r>
              <a:rPr lang="en-US" sz="1600" dirty="0"/>
              <a:t>The result will be put in output folder </a:t>
            </a:r>
            <a:r>
              <a:rPr lang="en-US" sz="1600" dirty="0" err="1"/>
              <a:t>terasort</a:t>
            </a:r>
            <a:r>
              <a:rPr lang="en-US" sz="1600" dirty="0"/>
              <a:t>/output</a:t>
            </a:r>
          </a:p>
          <a:p>
            <a:pPr lvl="1"/>
            <a:r>
              <a:rPr lang="en-US" sz="1400" b="1" dirty="0"/>
              <a:t>The output directory must not exist before you execute this command</a:t>
            </a:r>
          </a:p>
          <a:p>
            <a:pPr lvl="1"/>
            <a:r>
              <a:rPr lang="en-US" sz="1400" dirty="0"/>
              <a:t>A new directory output will be automatically created under </a:t>
            </a:r>
            <a:r>
              <a:rPr lang="en-US" sz="1400" dirty="0" err="1"/>
              <a:t>terasort</a:t>
            </a:r>
            <a:r>
              <a:rPr lang="en-US" sz="1400" dirty="0"/>
              <a:t> to store the sorted results</a:t>
            </a:r>
          </a:p>
        </p:txBody>
      </p:sp>
      <p:pic>
        <p:nvPicPr>
          <p:cNvPr id="4" name="Picture 3" descr="Result of terasort">
            <a:extLst>
              <a:ext uri="{FF2B5EF4-FFF2-40B4-BE49-F238E27FC236}">
                <a16:creationId xmlns:a16="http://schemas.microsoft.com/office/drawing/2014/main" id="{2EEFDDA3-3520-552C-8148-3CACFE92E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606" y="2621554"/>
            <a:ext cx="5538788" cy="294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082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36C17-27DB-BD8D-E99B-8E3C79DFA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Important URLs for VirtualBox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F4FAB-3227-EA30-0002-40B4DF19CB2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127.0.0.1:8080  - Hadoop Server Dashboard</a:t>
            </a:r>
          </a:p>
          <a:p>
            <a:r>
              <a:rPr lang="en-US" dirty="0"/>
              <a:t>127.0.0.1:4200 – SSH to Hadoop Server</a:t>
            </a:r>
          </a:p>
          <a:p>
            <a:r>
              <a:rPr lang="en-US" dirty="0"/>
              <a:t>127.0.0.1:8088 – Monitor Jobs and Cluster Status</a:t>
            </a:r>
          </a:p>
          <a:p>
            <a:r>
              <a:rPr lang="en-US" dirty="0"/>
              <a:t>127.0.0.1:19888 – MapReduce Job History UI</a:t>
            </a:r>
          </a:p>
          <a:p>
            <a:r>
              <a:rPr lang="en-US" dirty="0"/>
              <a:t>127.0.0.1:19888/logs – MapReduce Job History logs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589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2B585-5307-74DA-F509-6F2F504F8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2FE18-32F8-7503-BAA4-9DBE7C6FDA7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https://hadoop.apache.org/docs/r3.3.4/hadoop-mapreduce-client/hadoop-mapreduce-client-core/MapReduceTutorial.html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070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6A16A-1661-6CEF-B0D1-AA6635596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MapReduce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F3EDB-3295-716A-D911-8F6A34597E2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 framework for 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Processing vast amounts of data (multi-terabyte data-sets) 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 parallel on large clusters (thousands of nodes) 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Commodity hardware</a:t>
            </a:r>
          </a:p>
          <a:p>
            <a:pPr lvl="1"/>
            <a:r>
              <a:rPr lang="en-US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Reliable, fault-tolerant manner</a:t>
            </a:r>
          </a:p>
        </p:txBody>
      </p:sp>
    </p:spTree>
    <p:extLst>
      <p:ext uri="{BB962C8B-B14F-4D97-AF65-F5344CB8AC3E}">
        <p14:creationId xmlns:p14="http://schemas.microsoft.com/office/powerpoint/2010/main" val="731519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23E6E-1A89-BD7D-E632-7894FBC17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MapReduce Overall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386943-29D2-A039-6CEA-C182EED412D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33425" y="1110953"/>
            <a:ext cx="4524375" cy="5018679"/>
          </a:xfrm>
        </p:spPr>
        <p:txBody>
          <a:bodyPr/>
          <a:lstStyle/>
          <a:p>
            <a:r>
              <a:rPr 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A MapReduce process</a:t>
            </a:r>
            <a:endParaRPr lang="en-US" sz="2400" i="1" dirty="0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pPr marL="914400" lvl="1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Verdana" panose="020B0604030504040204" pitchFamily="34" charset="0"/>
              </a:rPr>
              <a:t>Splits the input dataset into independent chunks</a:t>
            </a:r>
          </a:p>
          <a:p>
            <a:pPr marL="914400" lvl="1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Verdana" panose="020B0604030504040204" pitchFamily="34" charset="0"/>
              </a:rPr>
              <a:t>Processes input chunks with the </a:t>
            </a:r>
            <a:r>
              <a:rPr lang="en-US" sz="2000" b="1" i="1" dirty="0">
                <a:latin typeface="Verdana" panose="020B0604030504040204" pitchFamily="34" charset="0"/>
              </a:rPr>
              <a:t>mappers</a:t>
            </a:r>
            <a:r>
              <a:rPr lang="en-US" sz="2000" i="1" dirty="0">
                <a:latin typeface="Verdana" panose="020B0604030504040204" pitchFamily="34" charset="0"/>
              </a:rPr>
              <a:t> </a:t>
            </a:r>
            <a:r>
              <a:rPr lang="en-US" sz="2000" dirty="0">
                <a:latin typeface="Verdana" panose="020B0604030504040204" pitchFamily="34" charset="0"/>
              </a:rPr>
              <a:t>in a completely parallel manner</a:t>
            </a:r>
          </a:p>
          <a:p>
            <a:pPr marL="914400" lvl="1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Verdana" panose="020B0604030504040204" pitchFamily="34" charset="0"/>
              </a:rPr>
              <a:t>Sorts the outputs of the mappers</a:t>
            </a:r>
          </a:p>
          <a:p>
            <a:pPr marL="914400" lvl="1" indent="-457200">
              <a:buClr>
                <a:schemeClr val="tx1"/>
              </a:buClr>
              <a:buFont typeface="+mj-lt"/>
              <a:buAutoNum type="arabicPeriod"/>
            </a:pPr>
            <a:r>
              <a:rPr lang="en-US" sz="2000" dirty="0">
                <a:latin typeface="Verdana" panose="020B0604030504040204" pitchFamily="34" charset="0"/>
              </a:rPr>
              <a:t>Feeds to sorted output to the </a:t>
            </a:r>
            <a:r>
              <a:rPr lang="en-US" sz="2000" b="1" i="1" dirty="0">
                <a:latin typeface="Verdana" panose="020B0604030504040204" pitchFamily="34" charset="0"/>
              </a:rPr>
              <a:t>reducers</a:t>
            </a:r>
            <a:endParaRPr lang="en-US" sz="2000" b="1" dirty="0"/>
          </a:p>
          <a:p>
            <a:endParaRPr lang="en-US" sz="2400" dirty="0"/>
          </a:p>
        </p:txBody>
      </p:sp>
      <p:pic>
        <p:nvPicPr>
          <p:cNvPr id="1028" name="Picture 4" descr="MapReduce-based big data classification model using feature subset  selection and hyperparameter tuned deep belief network | Scientific Reports">
            <a:extLst>
              <a:ext uri="{FF2B5EF4-FFF2-40B4-BE49-F238E27FC236}">
                <a16:creationId xmlns:a16="http://schemas.microsoft.com/office/drawing/2014/main" id="{0D65D0CF-0B65-C975-73D7-04ABA2FF15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1"/>
          <a:stretch/>
        </p:blipFill>
        <p:spPr bwMode="auto">
          <a:xfrm>
            <a:off x="7054323" y="1483144"/>
            <a:ext cx="4987032" cy="308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B93D81-9379-549D-B7A0-3A87307006DA}"/>
              </a:ext>
            </a:extLst>
          </p:cNvPr>
          <p:cNvSpPr/>
          <p:nvPr/>
        </p:nvSpPr>
        <p:spPr>
          <a:xfrm>
            <a:off x="5534177" y="2667004"/>
            <a:ext cx="1058779" cy="6669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Data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4097F50-A65A-4EDE-FF08-D012AFF048C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6592956" y="3000500"/>
            <a:ext cx="451185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2190B6A-57B9-2369-D7D7-FEA8FA6DAC0A}"/>
              </a:ext>
            </a:extLst>
          </p:cNvPr>
          <p:cNvSpPr txBox="1"/>
          <p:nvPr/>
        </p:nvSpPr>
        <p:spPr>
          <a:xfrm>
            <a:off x="7176837" y="4656221"/>
            <a:ext cx="5757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Map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728174-AA77-993E-1471-98E81B37E63B}"/>
              </a:ext>
            </a:extLst>
          </p:cNvPr>
          <p:cNvSpPr txBox="1"/>
          <p:nvPr/>
        </p:nvSpPr>
        <p:spPr>
          <a:xfrm>
            <a:off x="8676775" y="4656221"/>
            <a:ext cx="5373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Sort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A78F94-2398-136E-7794-FA0E4C6A5D1A}"/>
              </a:ext>
            </a:extLst>
          </p:cNvPr>
          <p:cNvSpPr txBox="1"/>
          <p:nvPr/>
        </p:nvSpPr>
        <p:spPr>
          <a:xfrm>
            <a:off x="10188743" y="4656221"/>
            <a:ext cx="810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Reduce</a:t>
            </a:r>
          </a:p>
        </p:txBody>
      </p:sp>
    </p:spTree>
    <p:extLst>
      <p:ext uri="{BB962C8B-B14F-4D97-AF65-F5344CB8AC3E}">
        <p14:creationId xmlns:p14="http://schemas.microsoft.com/office/powerpoint/2010/main" val="71440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7BBE1-3D2D-0AFA-6244-B9A36935B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Key-Value Pairs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21F689-ED00-8EE6-2BF8-45ABAA1B60B1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33425" y="1110953"/>
                <a:ext cx="10516101" cy="5018679"/>
              </a:xfrm>
            </p:spPr>
            <p:txBody>
              <a:bodyPr/>
              <a:lstStyle/>
              <a:p>
                <a:r>
                  <a:rPr lang="en-US" dirty="0"/>
                  <a:t>MapReduce operates exclusively 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𝑘𝑒𝑦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𝑣𝑎𝑙𝑢𝑒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&gt; </m:t>
                    </m:r>
                  </m:oMath>
                </a14:m>
                <a:r>
                  <a:rPr lang="en-US" dirty="0"/>
                  <a:t>pairs</a:t>
                </a:r>
              </a:p>
              <a:p>
                <a:pPr lvl="1"/>
                <a:r>
                  <a:rPr lang="en-US" dirty="0"/>
                  <a:t>The input to any MapReduce jobs is a set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𝑘𝑒𝑦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𝑣𝑎𝑙𝑢𝑒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Any intermediate processes like shuffling or sorting have inputs and outputs as sets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𝑘𝑒𝑦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𝑣𝑎𝑙𝑢𝑒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output of any MapReduce Jobs is also a set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𝑘𝑒𝑦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𝑣𝑎𝑙𝑢𝑒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dirty="0"/>
                  <a:t> pairs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21F689-ED00-8EE6-2BF8-45ABAA1B60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33425" y="1110953"/>
                <a:ext cx="10516101" cy="5018679"/>
              </a:xfrm>
              <a:blipFill>
                <a:blip r:embed="rId2"/>
                <a:stretch>
                  <a:fillRect l="-1043" t="-1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B60D896-D422-1AF0-C6BC-82FD0B74D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739" y="3722560"/>
            <a:ext cx="5584521" cy="16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84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AD3AF-3E60-A44C-C330-8DC36B0A2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– Word Counting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D446C0-05B2-EE35-CEB8-C259030A589A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733424" y="952076"/>
                <a:ext cx="5362575" cy="5340440"/>
              </a:xfrm>
            </p:spPr>
            <p:txBody>
              <a:bodyPr/>
              <a:lstStyle/>
              <a:p>
                <a:r>
                  <a:rPr lang="en-US" sz="2400" dirty="0"/>
                  <a:t>Input: a data set of documents</a:t>
                </a:r>
              </a:p>
              <a:p>
                <a:r>
                  <a:rPr lang="en-US" sz="2400" dirty="0"/>
                  <a:t>Output: frequencies of every term in the input documents</a:t>
                </a:r>
              </a:p>
              <a:p>
                <a:r>
                  <a:rPr lang="en-US" sz="2400" dirty="0"/>
                  <a:t>Procedure:</a:t>
                </a:r>
              </a:p>
              <a:p>
                <a:pPr marL="971550" lvl="1" indent="-514350"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en-US" sz="2000" dirty="0"/>
                  <a:t>Splits input documents into chunks (e.g., lines, sentences, etc.)</a:t>
                </a:r>
              </a:p>
              <a:p>
                <a:pPr marL="971550" lvl="1" indent="-514350"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en-US" sz="2000" dirty="0"/>
                  <a:t>Maps each terms in a chunk to a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𝑘𝑒𝑦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𝑣𝑎𝑙𝑢𝑒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en-US" sz="2000" dirty="0"/>
                  <a:t> pair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𝑡𝑒𝑟𝑚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,1&gt;</m:t>
                    </m:r>
                  </m:oMath>
                </a14:m>
                <a:endParaRPr lang="en-US" sz="2000" b="0" dirty="0"/>
              </a:p>
              <a:p>
                <a:pPr marL="971550" lvl="1" indent="-514350"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en-US" sz="2000" dirty="0"/>
                  <a:t>Shuffles/sorts the pairs of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𝑡𝑒𝑟𝑚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,1&gt;</m:t>
                    </m:r>
                  </m:oMath>
                </a14:m>
                <a:r>
                  <a:rPr lang="en-US" sz="2000" dirty="0"/>
                  <a:t> so that pairs from the same term are in the same shuffled outputs</a:t>
                </a:r>
              </a:p>
              <a:p>
                <a:pPr marL="971550" lvl="1" indent="-514350"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en-US" sz="2000" dirty="0"/>
                  <a:t>Reduces each shuffled outputs by keeping the terms and summing all values of 1’s to obtain new values</a:t>
                </a:r>
              </a:p>
              <a:p>
                <a:pPr marL="971550" lvl="1" indent="-514350"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en-US" sz="2000" dirty="0"/>
                  <a:t>Merges the reduced outputs to obtain the final output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FD446C0-05B2-EE35-CEB8-C259030A58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733424" y="952076"/>
                <a:ext cx="5362575" cy="5340440"/>
              </a:xfrm>
              <a:blipFill>
                <a:blip r:embed="rId2"/>
                <a:stretch>
                  <a:fillRect l="-1477" t="-1598" r="-909" b="-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 descr="Challenge 11: Inverted Index">
            <a:extLst>
              <a:ext uri="{FF2B5EF4-FFF2-40B4-BE49-F238E27FC236}">
                <a16:creationId xmlns:a16="http://schemas.microsoft.com/office/drawing/2014/main" id="{586FB268-F6CF-9776-78D2-83E06F1B1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479" y="2334127"/>
            <a:ext cx="6189521" cy="2569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044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D1B15-73C0-6B20-BF13-27CA27DF1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Pseudocode for Word Counting MapReduce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CD3181-9ABD-D3B9-5F2C-E85A35D9CDD3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426121" y="1110951"/>
                <a:ext cx="4801100" cy="501867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class</a:t>
                </a:r>
                <a:r>
                  <a:rPr lang="en-US" dirty="0"/>
                  <a:t> </a:t>
                </a:r>
                <a:r>
                  <a:rPr lang="en-US" i="1" dirty="0"/>
                  <a:t>Mapper</a:t>
                </a:r>
              </a:p>
              <a:p>
                <a:pPr marL="0" indent="0">
                  <a:buNone/>
                </a:pPr>
                <a:r>
                  <a:rPr lang="en-US" dirty="0"/>
                  <a:t>   </a:t>
                </a:r>
                <a:r>
                  <a:rPr lang="en-US" b="1" dirty="0"/>
                  <a:t>method</a:t>
                </a:r>
                <a:r>
                  <a:rPr lang="en-US" dirty="0"/>
                  <a:t> </a:t>
                </a:r>
                <a:r>
                  <a:rPr lang="en-US" i="1" dirty="0"/>
                  <a:t>Map</a:t>
                </a:r>
                <a:r>
                  <a:rPr lang="en-US" dirty="0"/>
                  <a:t>(document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None/>
                </a:pPr>
                <a:r>
                  <a:rPr lang="en-US" dirty="0"/>
                  <a:t>      </a:t>
                </a:r>
                <a:r>
                  <a:rPr lang="en-US" b="1" dirty="0"/>
                  <a:t>for</a:t>
                </a:r>
                <a:r>
                  <a:rPr lang="en-US" dirty="0"/>
                  <a:t> </a:t>
                </a:r>
                <a:r>
                  <a:rPr lang="en-US" b="1" dirty="0"/>
                  <a:t>all</a:t>
                </a:r>
                <a:r>
                  <a:rPr lang="en-US" dirty="0"/>
                  <a:t> term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in</a:t>
                </a:r>
                <a:r>
                  <a:rPr lang="en-US" dirty="0"/>
                  <a:t> document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</a:t>
                </a:r>
                <a:r>
                  <a:rPr lang="en-US" i="1" dirty="0"/>
                  <a:t>Emit</a:t>
                </a:r>
                <a:r>
                  <a:rPr lang="en-US" dirty="0"/>
                  <a:t>(term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count 1)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2CD3181-9ABD-D3B9-5F2C-E85A35D9CDD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426121" y="1110951"/>
                <a:ext cx="4801100" cy="5018679"/>
              </a:xfrm>
              <a:blipFill>
                <a:blip r:embed="rId2"/>
                <a:stretch>
                  <a:fillRect l="-2668" t="-19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241785F-841F-83C2-710A-82433E43A8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04975" y="1110952"/>
                <a:ext cx="6563225" cy="501867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rgbClr val="F7BF32"/>
                  </a:buClr>
                  <a:buFont typeface="Arial" panose="020B0604020202020204" pitchFamily="34" charset="0"/>
                  <a:buChar char="•"/>
                  <a:defRPr sz="2800" b="0" i="0" kern="1200">
                    <a:solidFill>
                      <a:schemeClr val="tx1"/>
                    </a:solidFill>
                    <a:latin typeface="Avenir 65 Medium" panose="02000503020000020003" pitchFamily="2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7BF32"/>
                  </a:buClr>
                  <a:buFont typeface="Arial" panose="020B0604020202020204" pitchFamily="34" charset="0"/>
                  <a:buChar char="•"/>
                  <a:defRPr sz="2400" b="0" i="0" kern="1200">
                    <a:solidFill>
                      <a:schemeClr val="tx1"/>
                    </a:solidFill>
                    <a:latin typeface="Avenir 55 Roman" panose="02000503020000020003" pitchFamily="2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7BF32"/>
                  </a:buClr>
                  <a:buFont typeface="Arial" panose="020B0604020202020204" pitchFamily="34" charset="0"/>
                  <a:buChar char="•"/>
                  <a:defRPr sz="2000" b="0" i="0" kern="1200">
                    <a:solidFill>
                      <a:schemeClr val="tx1"/>
                    </a:solidFill>
                    <a:latin typeface="Avenir 55 Roman" panose="02000503020000020003" pitchFamily="2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7BF32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venir 55 Roman" panose="02000503020000020003" pitchFamily="2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F7BF32"/>
                  </a:buClr>
                  <a:buFont typeface="Arial" panose="020B0604020202020204" pitchFamily="34" charset="0"/>
                  <a:buChar char="•"/>
                  <a:defRPr sz="1800" b="0" i="0" kern="1200">
                    <a:solidFill>
                      <a:schemeClr val="tx1"/>
                    </a:solidFill>
                    <a:latin typeface="Avenir 55 Roman" panose="02000503020000020003" pitchFamily="2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/>
                  <a:t>class</a:t>
                </a:r>
                <a:r>
                  <a:rPr lang="en-US" dirty="0"/>
                  <a:t> </a:t>
                </a:r>
                <a:r>
                  <a:rPr lang="en-US" i="1" dirty="0"/>
                  <a:t>Reducer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   </a:t>
                </a:r>
                <a:r>
                  <a:rPr lang="en-US" b="1" dirty="0"/>
                  <a:t>method</a:t>
                </a:r>
                <a:r>
                  <a:rPr lang="en-US" dirty="0"/>
                  <a:t> </a:t>
                </a:r>
                <a:r>
                  <a:rPr lang="en-US" i="1" dirty="0"/>
                  <a:t>Reduce</a:t>
                </a:r>
                <a:r>
                  <a:rPr lang="en-US" dirty="0"/>
                  <a:t>(term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counts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r>
                  <a:rPr lang="en-US" dirty="0"/>
                  <a:t>)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𝑠𝑢𝑚</m:t>
                    </m:r>
                  </m:oMath>
                </a14:m>
                <a:r>
                  <a:rPr lang="en-US" dirty="0"/>
                  <a:t>  </a:t>
                </a:r>
                <a:r>
                  <a:rPr lang="en-US" dirty="0">
                    <a:sym typeface="Wingdings" panose="05000000000000000000" pitchFamily="2" charset="2"/>
                  </a:rPr>
                  <a:t> 0</a:t>
                </a: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b="1" dirty="0"/>
                  <a:t>   for</a:t>
                </a:r>
                <a:r>
                  <a:rPr lang="en-US" dirty="0"/>
                  <a:t> </a:t>
                </a:r>
                <a:r>
                  <a:rPr lang="en-US" b="1" dirty="0"/>
                  <a:t>all</a:t>
                </a:r>
                <a:r>
                  <a:rPr lang="en-US" dirty="0"/>
                  <a:t> count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in </a:t>
                </a:r>
                <a:r>
                  <a:rPr lang="en-US" dirty="0"/>
                  <a:t>counts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,…</m:t>
                        </m:r>
                      </m:e>
                    </m:d>
                  </m:oMath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𝑠𝑢𝑚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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𝑠𝑢𝑚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+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c</m:t>
                    </m:r>
                  </m:oMath>
                </a14:m>
                <a:r>
                  <a:rPr lang="en-US" dirty="0"/>
                  <a:t>  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i="1" dirty="0"/>
                  <a:t>      Emit</a:t>
                </a:r>
                <a:r>
                  <a:rPr lang="en-US" dirty="0"/>
                  <a:t>(term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, count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𝑠𝑢𝑚</m:t>
                    </m:r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D241785F-841F-83C2-710A-82433E43A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975" y="1110952"/>
                <a:ext cx="6563225" cy="5018679"/>
              </a:xfrm>
              <a:prstGeom prst="rect">
                <a:avLst/>
              </a:prstGeom>
              <a:blipFill>
                <a:blip r:embed="rId3"/>
                <a:stretch>
                  <a:fillRect l="-1950" t="-1942" r="-1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3046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757D0-2388-3E00-DB32-68762FEBC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Count Hands-on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89D83-54EB-929C-E1ED-6BB30A37DE6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33425" y="1110953"/>
            <a:ext cx="4982311" cy="5018679"/>
          </a:xfrm>
        </p:spPr>
        <p:txBody>
          <a:bodyPr/>
          <a:lstStyle/>
          <a:p>
            <a:r>
              <a:rPr lang="en-US" dirty="0"/>
              <a:t>Cluster set up:</a:t>
            </a:r>
          </a:p>
          <a:p>
            <a:pPr lvl="1"/>
            <a:r>
              <a:rPr lang="en-US" dirty="0"/>
              <a:t>Make sure HDFS, YARN, and MapReduce have started</a:t>
            </a:r>
          </a:p>
          <a:p>
            <a:pPr lvl="2"/>
            <a:r>
              <a:rPr lang="en-US" dirty="0"/>
              <a:t>Select ACTIONS </a:t>
            </a:r>
            <a:r>
              <a:rPr lang="en-US" dirty="0">
                <a:sym typeface="Wingdings" panose="05000000000000000000" pitchFamily="2" charset="2"/>
              </a:rPr>
              <a:t> Start if the service is not running</a:t>
            </a:r>
          </a:p>
          <a:p>
            <a:pPr lvl="2"/>
            <a:endParaRPr lang="en-US" dirty="0">
              <a:sym typeface="Wingdings" panose="05000000000000000000" pitchFamily="2" charset="2"/>
            </a:endParaRPr>
          </a:p>
          <a:p>
            <a:pPr lvl="2"/>
            <a:endParaRPr lang="en-US" dirty="0">
              <a:sym typeface="Wingdings" panose="05000000000000000000" pitchFamily="2" charset="2"/>
            </a:endParaRPr>
          </a:p>
          <a:p>
            <a:pPr lvl="2"/>
            <a:endParaRPr lang="en-US" dirty="0">
              <a:sym typeface="Wingdings" panose="05000000000000000000" pitchFamily="2" charset="2"/>
            </a:endParaRPr>
          </a:p>
          <a:p>
            <a:pPr lvl="2"/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In HDFS View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Go to </a:t>
            </a:r>
            <a:r>
              <a:rPr lang="en-US" b="1" dirty="0" err="1">
                <a:sym typeface="Wingdings" panose="05000000000000000000" pitchFamily="2" charset="2"/>
              </a:rPr>
              <a:t>tmp</a:t>
            </a:r>
            <a:r>
              <a:rPr lang="en-US" dirty="0">
                <a:sym typeface="Wingdings" panose="05000000000000000000" pitchFamily="2" charset="2"/>
              </a:rPr>
              <a:t> folder</a:t>
            </a:r>
          </a:p>
          <a:p>
            <a:pPr lvl="2"/>
            <a:r>
              <a:rPr lang="en-US" dirty="0"/>
              <a:t>Create a folder </a:t>
            </a:r>
            <a:r>
              <a:rPr lang="en-US" b="1" dirty="0"/>
              <a:t>wordcount</a:t>
            </a:r>
          </a:p>
          <a:p>
            <a:pPr lvl="2"/>
            <a:r>
              <a:rPr lang="en-US" dirty="0"/>
              <a:t>Create a folder </a:t>
            </a:r>
            <a:r>
              <a:rPr lang="en-US" b="1" dirty="0"/>
              <a:t>input</a:t>
            </a:r>
          </a:p>
          <a:p>
            <a:pPr lvl="2"/>
            <a:r>
              <a:rPr lang="en-US" dirty="0"/>
              <a:t>Upload </a:t>
            </a:r>
            <a:r>
              <a:rPr lang="en-US" b="1" dirty="0"/>
              <a:t>file01</a:t>
            </a:r>
            <a:r>
              <a:rPr lang="en-US" dirty="0"/>
              <a:t> and </a:t>
            </a:r>
            <a:r>
              <a:rPr lang="en-US" b="1" dirty="0"/>
              <a:t>file02</a:t>
            </a:r>
            <a:r>
              <a:rPr lang="en-US" dirty="0"/>
              <a:t> to the </a:t>
            </a:r>
            <a:r>
              <a:rPr lang="en-US" b="1" dirty="0"/>
              <a:t>input</a:t>
            </a:r>
            <a:r>
              <a:rPr lang="en-US" dirty="0"/>
              <a:t> folder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F53E41-C7A7-A3F7-81DD-E0934F4E0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797" y="515795"/>
            <a:ext cx="3285671" cy="1280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016F5E-1C6D-BC33-B42B-266460CD7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797" y="1951330"/>
            <a:ext cx="4982311" cy="12550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D40CC4-1F53-4FBD-CEBB-B81C82AE4B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82"/>
          <a:stretch/>
        </p:blipFill>
        <p:spPr>
          <a:xfrm>
            <a:off x="8686776" y="517358"/>
            <a:ext cx="2771799" cy="127922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F489F46-6818-F8AC-9B17-3D17C7B80B33}"/>
              </a:ext>
            </a:extLst>
          </p:cNvPr>
          <p:cNvSpPr/>
          <p:nvPr/>
        </p:nvSpPr>
        <p:spPr>
          <a:xfrm>
            <a:off x="7243756" y="1546094"/>
            <a:ext cx="1396712" cy="210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64FEA5-89EE-37F8-077C-C99C2A6DB4EF}"/>
              </a:ext>
            </a:extLst>
          </p:cNvPr>
          <p:cNvSpPr/>
          <p:nvPr/>
        </p:nvSpPr>
        <p:spPr>
          <a:xfrm>
            <a:off x="10585516" y="1536275"/>
            <a:ext cx="761019" cy="210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5112DB7-12AC-740F-7261-51942882F099}"/>
              </a:ext>
            </a:extLst>
          </p:cNvPr>
          <p:cNvSpPr/>
          <p:nvPr/>
        </p:nvSpPr>
        <p:spPr>
          <a:xfrm>
            <a:off x="7249782" y="2940601"/>
            <a:ext cx="3087326" cy="210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0548380-E3F8-6C74-C491-15F79200EB2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920"/>
          <a:stretch/>
        </p:blipFill>
        <p:spPr>
          <a:xfrm>
            <a:off x="10521860" y="2223501"/>
            <a:ext cx="1649350" cy="9829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A563CB-2004-2833-7F49-A3E90083536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233062" y="3975426"/>
            <a:ext cx="5454689" cy="215420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07EDA6C-B415-862F-4556-1DC0ECCD2FD3}"/>
              </a:ext>
            </a:extLst>
          </p:cNvPr>
          <p:cNvSpPr/>
          <p:nvPr/>
        </p:nvSpPr>
        <p:spPr>
          <a:xfrm>
            <a:off x="6937562" y="4543437"/>
            <a:ext cx="1352196" cy="2105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94B21A-7BC7-A78E-9E64-DD5EEDD8C7FB}"/>
              </a:ext>
            </a:extLst>
          </p:cNvPr>
          <p:cNvSpPr/>
          <p:nvPr/>
        </p:nvSpPr>
        <p:spPr>
          <a:xfrm>
            <a:off x="6302895" y="5544588"/>
            <a:ext cx="753625" cy="5313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850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7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67EFB-4DBC-822E-730B-D387E8BC5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the MapReduce Code to the Cluster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43071C-52D2-A1B0-41F9-78A101099C02}"/>
                  </a:ext>
                </a:extLst>
              </p:cNvPr>
              <p:cNvSpPr>
                <a:spLocks noGrp="1"/>
              </p:cNvSpPr>
              <p:nvPr>
                <p:ph sz="quarter" idx="10"/>
              </p:nvPr>
            </p:nvSpPr>
            <p:spPr>
              <a:xfrm>
                <a:off x="180667" y="1141996"/>
                <a:ext cx="5915334" cy="3623500"/>
              </a:xfrm>
            </p:spPr>
            <p:txBody>
              <a:bodyPr/>
              <a:lstStyle/>
              <a:p>
                <a:r>
                  <a:rPr lang="en-US" sz="1600" dirty="0"/>
                  <a:t>Log in to localhost:4200 as </a:t>
                </a:r>
                <a:r>
                  <a:rPr lang="en-US" sz="1600" b="1" dirty="0" err="1"/>
                  <a:t>maria_dev</a:t>
                </a:r>
                <a:r>
                  <a:rPr lang="en-US" sz="1600" b="1" dirty="0"/>
                  <a:t> </a:t>
                </a:r>
                <a:r>
                  <a:rPr lang="en-US" sz="1600" dirty="0"/>
                  <a:t>/ </a:t>
                </a:r>
                <a:r>
                  <a:rPr lang="en-US" sz="1600" b="1" dirty="0" err="1"/>
                  <a:t>maria_dev</a:t>
                </a:r>
                <a:endParaRPr lang="en-US" sz="1600" b="1" dirty="0"/>
              </a:p>
              <a:p>
                <a:r>
                  <a:rPr lang="en-US" sz="1600" dirty="0"/>
                  <a:t>Create a wordcount folder with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𝒎𝒌𝒅𝒊𝒓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𝒘𝒐𝒓𝒅𝒄𝒐𝒖𝒏𝒕</m:t>
                    </m:r>
                  </m:oMath>
                </a14:m>
                <a:endParaRPr lang="en-US" sz="1600" b="1" dirty="0"/>
              </a:p>
              <a:p>
                <a:r>
                  <a:rPr lang="en-US" sz="1600" dirty="0"/>
                  <a:t>Move into the folder with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𝒄𝒅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𝒘𝒐𝒓𝒅𝒄𝒐𝒖𝒏𝒕</m:t>
                    </m:r>
                  </m:oMath>
                </a14:m>
                <a:endParaRPr lang="en-US" sz="1600" dirty="0"/>
              </a:p>
              <a:p>
                <a:pPr lvl="1"/>
                <a:r>
                  <a:rPr lang="en-US" sz="1400" dirty="0"/>
                  <a:t>Notice you have been moved to wordcount folder</a:t>
                </a:r>
              </a:p>
              <a:p>
                <a:r>
                  <a:rPr lang="en-US" sz="1600" dirty="0"/>
                  <a:t>Create a new text file WordCount.java with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𝒗𝒊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𝑾𝒐𝒓𝒅𝑪𝒐𝒖𝒏𝒕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𝒋𝒂𝒗𝒂</m:t>
                    </m:r>
                  </m:oMath>
                </a14:m>
                <a:endParaRPr lang="en-US" sz="1600" b="1" dirty="0"/>
              </a:p>
              <a:p>
                <a:pPr lvl="1"/>
                <a:r>
                  <a:rPr lang="en-US" sz="1400" dirty="0"/>
                  <a:t>Your terminal will change into the vi interface</a:t>
                </a:r>
              </a:p>
              <a:p>
                <a:pPr lvl="1"/>
                <a:r>
                  <a:rPr lang="en-US" sz="1400" dirty="0"/>
                  <a:t>Type </a:t>
                </a:r>
                <a14:m>
                  <m:oMath xmlns:m="http://schemas.openxmlformats.org/officeDocument/2006/math"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200" b="1" dirty="0"/>
                  <a:t> </a:t>
                </a:r>
                <a:r>
                  <a:rPr lang="en-US" sz="1200" dirty="0"/>
                  <a:t>to change to INSERT mode</a:t>
                </a:r>
              </a:p>
              <a:p>
                <a:pPr lvl="1"/>
                <a:r>
                  <a:rPr lang="en-US" sz="1200" dirty="0"/>
                  <a:t>Copy the contents of WordCount.java on D2L and paste it into the new file with </a:t>
                </a:r>
                <a:r>
                  <a:rPr lang="en-US" sz="1200" b="1" dirty="0"/>
                  <a:t>Shift + Ctrl + V</a:t>
                </a:r>
              </a:p>
              <a:p>
                <a:pPr lvl="1"/>
                <a:r>
                  <a:rPr lang="en-US" sz="1200" dirty="0"/>
                  <a:t>Notice the redundant character at the end, delete it</a:t>
                </a:r>
              </a:p>
              <a:p>
                <a:pPr lvl="1"/>
                <a:r>
                  <a:rPr lang="en-US" sz="1200" dirty="0"/>
                  <a:t>Press ESC on keyboard to exit from INSERT mode</a:t>
                </a:r>
              </a:p>
              <a:p>
                <a:pPr lvl="1"/>
                <a:r>
                  <a:rPr lang="en-US" sz="1200" dirty="0"/>
                  <a:t>Type </a:t>
                </a:r>
                <a:r>
                  <a:rPr lang="en-US" sz="1200" b="1" dirty="0"/>
                  <a:t>:</a:t>
                </a:r>
                <a:r>
                  <a:rPr lang="en-US" sz="1200" b="1" dirty="0" err="1"/>
                  <a:t>wq</a:t>
                </a:r>
                <a:r>
                  <a:rPr lang="en-US" sz="1200" dirty="0"/>
                  <a:t> then press ENTER on keyboard to save the file and exit from vi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043071C-52D2-A1B0-41F9-78A101099C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0"/>
              </p:nvPr>
            </p:nvSpPr>
            <p:spPr>
              <a:xfrm>
                <a:off x="180667" y="1141996"/>
                <a:ext cx="5915334" cy="3623500"/>
              </a:xfrm>
              <a:blipFill>
                <a:blip r:embed="rId2"/>
                <a:stretch>
                  <a:fillRect l="-412" t="-1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CAC7E6C-B036-204B-9D2A-D2AFD5D243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903"/>
          <a:stretch/>
        </p:blipFill>
        <p:spPr>
          <a:xfrm>
            <a:off x="7447547" y="808324"/>
            <a:ext cx="4011028" cy="79532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5AD0EE4-B5F6-248C-C447-B0B9082ABB41}"/>
              </a:ext>
            </a:extLst>
          </p:cNvPr>
          <p:cNvSpPr/>
          <p:nvPr/>
        </p:nvSpPr>
        <p:spPr>
          <a:xfrm>
            <a:off x="9083842" y="1424872"/>
            <a:ext cx="757989" cy="1503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D8E314-9BE6-8A69-D097-0B0B0DD8E9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029"/>
          <a:stretch/>
        </p:blipFill>
        <p:spPr>
          <a:xfrm>
            <a:off x="6288533" y="2059134"/>
            <a:ext cx="2554514" cy="175442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3BC20E0-4817-93B4-C9FC-7265FDB24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8598" y="2953746"/>
            <a:ext cx="2442736" cy="175442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F0DE32-505C-7CE9-3F4F-79BC942497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6309" y="4971497"/>
            <a:ext cx="4973053" cy="16019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6FDD8C-DFEB-90EE-EC74-17FED67D7D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777" y="5146454"/>
            <a:ext cx="4973054" cy="161749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CE73BC8-4F46-C577-A705-A718D4F5FF55}"/>
              </a:ext>
            </a:extLst>
          </p:cNvPr>
          <p:cNvCxnSpPr/>
          <p:nvPr/>
        </p:nvCxnSpPr>
        <p:spPr>
          <a:xfrm flipH="1">
            <a:off x="8494295" y="1702468"/>
            <a:ext cx="589547" cy="2466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33B3820-AE3D-45E0-6569-A40B5DD86835}"/>
              </a:ext>
            </a:extLst>
          </p:cNvPr>
          <p:cNvSpPr txBox="1"/>
          <p:nvPr/>
        </p:nvSpPr>
        <p:spPr>
          <a:xfrm>
            <a:off x="8858796" y="1732614"/>
            <a:ext cx="1931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Change into Vi interface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9C56C74-79FF-E44E-28FE-D3FECCC5150A}"/>
              </a:ext>
            </a:extLst>
          </p:cNvPr>
          <p:cNvCxnSpPr>
            <a:cxnSpLocks/>
          </p:cNvCxnSpPr>
          <p:nvPr/>
        </p:nvCxnSpPr>
        <p:spPr>
          <a:xfrm>
            <a:off x="8965989" y="2794577"/>
            <a:ext cx="589547" cy="2466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0D52C27-DDB5-A4F4-7CC3-38A03CFCC3DA}"/>
                  </a:ext>
                </a:extLst>
              </p:cNvPr>
              <p:cNvSpPr txBox="1"/>
              <p:nvPr/>
            </p:nvSpPr>
            <p:spPr>
              <a:xfrm>
                <a:off x="9230682" y="2579153"/>
                <a:ext cx="263225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Change into INSERT mode (type </a:t>
                </a:r>
                <a14:m>
                  <m:oMath xmlns:m="http://schemas.openxmlformats.org/officeDocument/2006/math">
                    <m:r>
                      <a:rPr lang="en-US" sz="1400" b="1" i="1" dirty="0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1400" dirty="0"/>
                  <a:t>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0D52C27-DDB5-A4F4-7CC3-38A03CFCC3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0682" y="2579153"/>
                <a:ext cx="2632259" cy="307777"/>
              </a:xfrm>
              <a:prstGeom prst="rect">
                <a:avLst/>
              </a:prstGeom>
              <a:blipFill>
                <a:blip r:embed="rId8"/>
                <a:stretch>
                  <a:fillRect l="-694" t="-3922" r="-694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BD4A9EFF-06C5-8B34-90FD-7ACB8CA3380A}"/>
              </a:ext>
            </a:extLst>
          </p:cNvPr>
          <p:cNvSpPr/>
          <p:nvPr/>
        </p:nvSpPr>
        <p:spPr>
          <a:xfrm>
            <a:off x="9580630" y="4397542"/>
            <a:ext cx="1175602" cy="2985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C1A790-7F58-6BC6-5D62-C2F5A840356F}"/>
              </a:ext>
            </a:extLst>
          </p:cNvPr>
          <p:cNvCxnSpPr>
            <a:cxnSpLocks/>
          </p:cNvCxnSpPr>
          <p:nvPr/>
        </p:nvCxnSpPr>
        <p:spPr>
          <a:xfrm flipH="1">
            <a:off x="8727935" y="4594981"/>
            <a:ext cx="589547" cy="2466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8A31B3B-47A3-5B34-DED7-7E16C347DBED}"/>
              </a:ext>
            </a:extLst>
          </p:cNvPr>
          <p:cNvSpPr txBox="1"/>
          <p:nvPr/>
        </p:nvSpPr>
        <p:spPr>
          <a:xfrm>
            <a:off x="7192097" y="4426676"/>
            <a:ext cx="1955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Paste content of D2L file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107C006-A252-9D45-0CC0-0AEEDCFBC22F}"/>
              </a:ext>
            </a:extLst>
          </p:cNvPr>
          <p:cNvSpPr/>
          <p:nvPr/>
        </p:nvSpPr>
        <p:spPr>
          <a:xfrm>
            <a:off x="10629900" y="6274848"/>
            <a:ext cx="228600" cy="2222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BF1DB5A-BD2B-7AB2-CAC4-BB16F5DDBD4C}"/>
              </a:ext>
            </a:extLst>
          </p:cNvPr>
          <p:cNvCxnSpPr>
            <a:cxnSpLocks/>
          </p:cNvCxnSpPr>
          <p:nvPr/>
        </p:nvCxnSpPr>
        <p:spPr>
          <a:xfrm flipH="1">
            <a:off x="6018796" y="5649384"/>
            <a:ext cx="589547" cy="24664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0996A570-7433-0996-0890-BFE5EFB8841F}"/>
              </a:ext>
            </a:extLst>
          </p:cNvPr>
          <p:cNvSpPr txBox="1"/>
          <p:nvPr/>
        </p:nvSpPr>
        <p:spPr>
          <a:xfrm>
            <a:off x="5699390" y="5131190"/>
            <a:ext cx="1140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ESC then :</a:t>
            </a:r>
            <a:r>
              <a:rPr lang="en-US" sz="1400" dirty="0" err="1"/>
              <a:t>wq</a:t>
            </a:r>
            <a:r>
              <a:rPr lang="en-US" sz="1400" dirty="0"/>
              <a:t> then ENTER</a:t>
            </a:r>
          </a:p>
        </p:txBody>
      </p:sp>
    </p:spTree>
    <p:extLst>
      <p:ext uri="{BB962C8B-B14F-4D97-AF65-F5344CB8AC3E}">
        <p14:creationId xmlns:p14="http://schemas.microsoft.com/office/powerpoint/2010/main" val="228020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/>
      <p:bldP spid="19" grpId="0"/>
      <p:bldP spid="20" grpId="0" animBg="1"/>
      <p:bldP spid="22" grpId="0"/>
      <p:bldP spid="23" grpId="0" animBg="1"/>
      <p:bldP spid="2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2315</TotalTime>
  <Words>1066</Words>
  <Application>Microsoft Office PowerPoint</Application>
  <PresentationFormat>Widescreen</PresentationFormat>
  <Paragraphs>142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Avenir 55 Roman</vt:lpstr>
      <vt:lpstr>Avenir 65 Medium</vt:lpstr>
      <vt:lpstr>Avenir 95 Black</vt:lpstr>
      <vt:lpstr>Calibri</vt:lpstr>
      <vt:lpstr>Cambria Math</vt:lpstr>
      <vt:lpstr>Verdana</vt:lpstr>
      <vt:lpstr>Office Theme</vt:lpstr>
      <vt:lpstr>MapReduce</vt:lpstr>
      <vt:lpstr>Hadoop Architecture</vt:lpstr>
      <vt:lpstr>Introduction to MapReduce</vt:lpstr>
      <vt:lpstr>MapReduce Overall</vt:lpstr>
      <vt:lpstr>Key-Value Pairs</vt:lpstr>
      <vt:lpstr>Example – Word Counting</vt:lpstr>
      <vt:lpstr>Pseudocode for Word Counting MapReduce</vt:lpstr>
      <vt:lpstr>Word Count Hands-on</vt:lpstr>
      <vt:lpstr>Transfer the MapReduce Code to the Cluster</vt:lpstr>
      <vt:lpstr>Run the MapReduce Job</vt:lpstr>
      <vt:lpstr>Word Count MapReduce Results</vt:lpstr>
      <vt:lpstr>Other MapReduce Examples</vt:lpstr>
      <vt:lpstr>Run the Estimation of Pi Example</vt:lpstr>
      <vt:lpstr>Monitor MapReduce Running Jobs </vt:lpstr>
      <vt:lpstr>Monitor Notes of Cluster</vt:lpstr>
      <vt:lpstr>Monitor A Particular Job</vt:lpstr>
      <vt:lpstr>MapReduce Job Details</vt:lpstr>
      <vt:lpstr>Job History</vt:lpstr>
      <vt:lpstr>Another MapReduce Example - terasort</vt:lpstr>
      <vt:lpstr>Generate Input Data</vt:lpstr>
      <vt:lpstr>Execute the Job</vt:lpstr>
      <vt:lpstr>Some Important URLs for VirtualBox</vt:lpstr>
      <vt:lpstr>Extra Reading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Lindy Taylor</dc:creator>
  <cp:lastModifiedBy>Linh Le</cp:lastModifiedBy>
  <cp:revision>215</cp:revision>
  <dcterms:created xsi:type="dcterms:W3CDTF">2019-08-07T15:31:06Z</dcterms:created>
  <dcterms:modified xsi:type="dcterms:W3CDTF">2023-02-01T15:45:38Z</dcterms:modified>
</cp:coreProperties>
</file>